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58" r:id="rId3"/>
    <p:sldId id="282" r:id="rId4"/>
    <p:sldId id="259" r:id="rId5"/>
    <p:sldId id="262" r:id="rId6"/>
    <p:sldId id="263" r:id="rId7"/>
    <p:sldId id="277" r:id="rId8"/>
    <p:sldId id="283" r:id="rId9"/>
    <p:sldId id="284" r:id="rId10"/>
    <p:sldId id="278" r:id="rId11"/>
    <p:sldId id="265" r:id="rId12"/>
    <p:sldId id="266" r:id="rId13"/>
    <p:sldId id="286" r:id="rId14"/>
    <p:sldId id="281" r:id="rId15"/>
    <p:sldId id="267" r:id="rId16"/>
    <p:sldId id="268" r:id="rId17"/>
    <p:sldId id="269" r:id="rId18"/>
    <p:sldId id="270" r:id="rId19"/>
    <p:sldId id="271" r:id="rId20"/>
    <p:sldId id="294" r:id="rId21"/>
    <p:sldId id="287" r:id="rId22"/>
    <p:sldId id="295" r:id="rId23"/>
    <p:sldId id="288" r:id="rId24"/>
    <p:sldId id="296" r:id="rId25"/>
    <p:sldId id="289" r:id="rId26"/>
    <p:sldId id="290" r:id="rId27"/>
    <p:sldId id="292" r:id="rId28"/>
    <p:sldId id="293" r:id="rId2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121"/>
    <a:srgbClr val="214521"/>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55"/>
    <p:restoredTop sz="94591"/>
  </p:normalViewPr>
  <p:slideViewPr>
    <p:cSldViewPr snapToGrid="0" snapToObjects="1">
      <p:cViewPr>
        <p:scale>
          <a:sx n="110" d="100"/>
          <a:sy n="110" d="100"/>
        </p:scale>
        <p:origin x="144" y="6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5C8720-577A-2A4F-AB81-E70192B3FC56}" type="datetimeFigureOut">
              <a:rPr lang="nl-NL" smtClean="0"/>
              <a:t>02-03-17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3CDD4-17FC-6B4D-997B-7DDDC1E779AE}" type="slidenum">
              <a:rPr lang="nl-NL" smtClean="0"/>
              <a:t>‹nr.›</a:t>
            </a:fld>
            <a:endParaRPr lang="nl-NL"/>
          </a:p>
        </p:txBody>
      </p:sp>
    </p:spTree>
    <p:extLst>
      <p:ext uri="{BB962C8B-B14F-4D97-AF65-F5344CB8AC3E}">
        <p14:creationId xmlns:p14="http://schemas.microsoft.com/office/powerpoint/2010/main" val="2111633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383CDD4-17FC-6B4D-997B-7DDDC1E779AE}" type="slidenum">
              <a:rPr lang="nl-NL" smtClean="0"/>
              <a:t>5</a:t>
            </a:fld>
            <a:endParaRPr lang="nl-NL" dirty="0"/>
          </a:p>
        </p:txBody>
      </p:sp>
    </p:spTree>
    <p:extLst>
      <p:ext uri="{BB962C8B-B14F-4D97-AF65-F5344CB8AC3E}">
        <p14:creationId xmlns:p14="http://schemas.microsoft.com/office/powerpoint/2010/main" val="91543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10"/>
          </p:nvPr>
        </p:nvSpPr>
        <p:spPr/>
        <p:txBody>
          <a:bodyPr/>
          <a:lstStyle/>
          <a:p>
            <a:fld id="{A383CDD4-17FC-6B4D-997B-7DDDC1E779AE}" type="slidenum">
              <a:rPr lang="nl-NL" smtClean="0"/>
              <a:t>11</a:t>
            </a:fld>
            <a:endParaRPr lang="nl-NL"/>
          </a:p>
        </p:txBody>
      </p:sp>
    </p:spTree>
    <p:extLst>
      <p:ext uri="{BB962C8B-B14F-4D97-AF65-F5344CB8AC3E}">
        <p14:creationId xmlns:p14="http://schemas.microsoft.com/office/powerpoint/2010/main" val="1406339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de-DE" dirty="0"/>
          </a:p>
        </p:txBody>
      </p:sp>
      <p:sp>
        <p:nvSpPr>
          <p:cNvPr id="4" name="Tijdelijke aanduiding voor dianummer 3"/>
          <p:cNvSpPr>
            <a:spLocks noGrp="1"/>
          </p:cNvSpPr>
          <p:nvPr>
            <p:ph type="sldNum" sz="quarter" idx="10"/>
          </p:nvPr>
        </p:nvSpPr>
        <p:spPr/>
        <p:txBody>
          <a:bodyPr/>
          <a:lstStyle/>
          <a:p>
            <a:fld id="{A383CDD4-17FC-6B4D-997B-7DDDC1E779AE}" type="slidenum">
              <a:rPr lang="nl-NL" smtClean="0"/>
              <a:t>18</a:t>
            </a:fld>
            <a:endParaRPr lang="nl-NL"/>
          </a:p>
        </p:txBody>
      </p:sp>
    </p:spTree>
    <p:extLst>
      <p:ext uri="{BB962C8B-B14F-4D97-AF65-F5344CB8AC3E}">
        <p14:creationId xmlns:p14="http://schemas.microsoft.com/office/powerpoint/2010/main" val="2088737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383CDD4-17FC-6B4D-997B-7DDDC1E779AE}" type="slidenum">
              <a:rPr lang="nl-NL" smtClean="0"/>
              <a:t>28</a:t>
            </a:fld>
            <a:endParaRPr lang="nl-NL"/>
          </a:p>
        </p:txBody>
      </p:sp>
    </p:spTree>
    <p:extLst>
      <p:ext uri="{BB962C8B-B14F-4D97-AF65-F5344CB8AC3E}">
        <p14:creationId xmlns:p14="http://schemas.microsoft.com/office/powerpoint/2010/main" val="1009322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Titelstijl van model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C65D7D0-1F75-0845-A5F9-05DC74D4135E}" type="datetimeFigureOut">
              <a:rPr lang="nl-NL" smtClean="0"/>
              <a:t>02-03-17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1100799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C65D7D0-1F75-0845-A5F9-05DC74D4135E}" type="datetimeFigureOut">
              <a:rPr lang="nl-NL" smtClean="0"/>
              <a:t>02-03-17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128959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C65D7D0-1F75-0845-A5F9-05DC74D4135E}" type="datetimeFigureOut">
              <a:rPr lang="nl-NL" smtClean="0"/>
              <a:t>02-03-17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177018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C65D7D0-1F75-0845-A5F9-05DC74D4135E}" type="datetimeFigureOut">
              <a:rPr lang="nl-NL" smtClean="0"/>
              <a:t>02-03-17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1464698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Titelstijl van model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AC65D7D0-1F75-0845-A5F9-05DC74D4135E}" type="datetimeFigureOut">
              <a:rPr lang="nl-NL" smtClean="0"/>
              <a:t>02-03-17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2099086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C65D7D0-1F75-0845-A5F9-05DC74D4135E}" type="datetimeFigureOut">
              <a:rPr lang="nl-NL" smtClean="0"/>
              <a:t>02-03-17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47716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Titelstijl van model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C65D7D0-1F75-0845-A5F9-05DC74D4135E}" type="datetimeFigureOut">
              <a:rPr lang="nl-NL" smtClean="0"/>
              <a:t>02-03-17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1037343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AC65D7D0-1F75-0845-A5F9-05DC74D4135E}" type="datetimeFigureOut">
              <a:rPr lang="nl-NL" smtClean="0"/>
              <a:t>02-03-17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136219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C65D7D0-1F75-0845-A5F9-05DC74D4135E}" type="datetimeFigureOut">
              <a:rPr lang="nl-NL" smtClean="0"/>
              <a:t>02-03-17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6274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AC65D7D0-1F75-0845-A5F9-05DC74D4135E}" type="datetimeFigureOut">
              <a:rPr lang="nl-NL" smtClean="0"/>
              <a:t>02-03-17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8575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Titelstijl van model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AC65D7D0-1F75-0845-A5F9-05DC74D4135E}" type="datetimeFigureOut">
              <a:rPr lang="nl-NL" smtClean="0"/>
              <a:t>02-03-17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94E9226-6A41-4742-9381-9F02431BB39E}" type="slidenum">
              <a:rPr lang="nl-NL" smtClean="0"/>
              <a:t>‹nr.›</a:t>
            </a:fld>
            <a:endParaRPr lang="nl-NL"/>
          </a:p>
        </p:txBody>
      </p:sp>
    </p:spTree>
    <p:extLst>
      <p:ext uri="{BB962C8B-B14F-4D97-AF65-F5344CB8AC3E}">
        <p14:creationId xmlns:p14="http://schemas.microsoft.com/office/powerpoint/2010/main" val="2692947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5D7D0-1F75-0845-A5F9-05DC74D4135E}" type="datetimeFigureOut">
              <a:rPr lang="nl-NL" smtClean="0"/>
              <a:t>02-03-17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E9226-6A41-4742-9381-9F02431BB39E}" type="slidenum">
              <a:rPr lang="nl-NL" smtClean="0"/>
              <a:t>‹nr.›</a:t>
            </a:fld>
            <a:endParaRPr lang="nl-NL"/>
          </a:p>
        </p:txBody>
      </p:sp>
    </p:spTree>
    <p:extLst>
      <p:ext uri="{BB962C8B-B14F-4D97-AF65-F5344CB8AC3E}">
        <p14:creationId xmlns:p14="http://schemas.microsoft.com/office/powerpoint/2010/main" val="410856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alfredkleinknecht.n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hyperlink" Target="http://www.ggdc.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92192" y="914400"/>
            <a:ext cx="9475808" cy="1377387"/>
          </a:xfrm>
          <a:solidFill>
            <a:schemeClr val="accent4">
              <a:lumMod val="20000"/>
              <a:lumOff val="80000"/>
            </a:schemeClr>
          </a:solidFill>
        </p:spPr>
        <p:txBody>
          <a:bodyPr>
            <a:normAutofit/>
          </a:bodyPr>
          <a:lstStyle/>
          <a:p>
            <a:pPr algn="l">
              <a:lnSpc>
                <a:spcPct val="120000"/>
              </a:lnSpc>
              <a:spcAft>
                <a:spcPts val="600"/>
              </a:spcAft>
            </a:pPr>
            <a:r>
              <a:rPr lang="en-US" sz="3200" b="1" dirty="0" smtClean="0">
                <a:solidFill>
                  <a:srgbClr val="002060"/>
                </a:solidFill>
                <a:latin typeface="Arial Black" charset="0"/>
                <a:ea typeface="Arial Black" charset="0"/>
                <a:cs typeface="Arial Black" charset="0"/>
              </a:rPr>
              <a:t>An </a:t>
            </a:r>
            <a:r>
              <a:rPr lang="en-US" sz="3200" b="1" u="sng" dirty="0" smtClean="0">
                <a:solidFill>
                  <a:srgbClr val="002060"/>
                </a:solidFill>
                <a:latin typeface="Arial Black" charset="0"/>
                <a:ea typeface="Arial Black" charset="0"/>
                <a:cs typeface="Arial Black" charset="0"/>
              </a:rPr>
              <a:t>U</a:t>
            </a:r>
            <a:r>
              <a:rPr lang="en-US" sz="3200" b="1" dirty="0" smtClean="0">
                <a:solidFill>
                  <a:srgbClr val="002060"/>
                </a:solidFill>
                <a:latin typeface="Arial Black" charset="0"/>
                <a:ea typeface="Arial Black" charset="0"/>
                <a:cs typeface="Arial Black" charset="0"/>
              </a:rPr>
              <a:t>nconditional </a:t>
            </a:r>
            <a:r>
              <a:rPr lang="en-US" sz="3200" b="1" u="sng" dirty="0" smtClean="0">
                <a:solidFill>
                  <a:srgbClr val="002060"/>
                </a:solidFill>
                <a:latin typeface="Arial Black" charset="0"/>
                <a:ea typeface="Arial Black" charset="0"/>
                <a:cs typeface="Arial Black" charset="0"/>
              </a:rPr>
              <a:t>B</a:t>
            </a:r>
            <a:r>
              <a:rPr lang="en-US" sz="3200" b="1" dirty="0" smtClean="0">
                <a:solidFill>
                  <a:srgbClr val="002060"/>
                </a:solidFill>
                <a:latin typeface="Arial Black" charset="0"/>
                <a:ea typeface="Arial Black" charset="0"/>
                <a:cs typeface="Arial Black" charset="0"/>
              </a:rPr>
              <a:t>asis </a:t>
            </a:r>
            <a:r>
              <a:rPr lang="en-US" sz="3200" b="1" u="sng" dirty="0" smtClean="0">
                <a:solidFill>
                  <a:srgbClr val="002060"/>
                </a:solidFill>
                <a:latin typeface="Arial Black" charset="0"/>
                <a:ea typeface="Arial Black" charset="0"/>
                <a:cs typeface="Arial Black" charset="0"/>
              </a:rPr>
              <a:t>I</a:t>
            </a:r>
            <a:r>
              <a:rPr lang="en-US" sz="3200" b="1" dirty="0" smtClean="0">
                <a:solidFill>
                  <a:srgbClr val="002060"/>
                </a:solidFill>
                <a:latin typeface="Arial Black" charset="0"/>
                <a:ea typeface="Arial Black" charset="0"/>
                <a:cs typeface="Arial Black" charset="0"/>
              </a:rPr>
              <a:t>ncome (UBI):</a:t>
            </a:r>
            <a:br>
              <a:rPr lang="en-US" sz="3200" b="1" dirty="0" smtClean="0">
                <a:solidFill>
                  <a:srgbClr val="002060"/>
                </a:solidFill>
                <a:latin typeface="Arial Black" charset="0"/>
                <a:ea typeface="Arial Black" charset="0"/>
                <a:cs typeface="Arial Black" charset="0"/>
              </a:rPr>
            </a:br>
            <a:r>
              <a:rPr lang="en-US" sz="3200" b="1" dirty="0" smtClean="0">
                <a:solidFill>
                  <a:srgbClr val="002060"/>
                </a:solidFill>
                <a:latin typeface="Arial Black" charset="0"/>
                <a:ea typeface="Arial Black" charset="0"/>
                <a:cs typeface="Arial Black" charset="0"/>
              </a:rPr>
              <a:t>Is it </a:t>
            </a:r>
            <a:r>
              <a:rPr lang="en-US" sz="3200" b="1" dirty="0" smtClean="0">
                <a:solidFill>
                  <a:srgbClr val="002060"/>
                </a:solidFill>
                <a:latin typeface="Arial Black" charset="0"/>
                <a:ea typeface="Arial Black" charset="0"/>
                <a:cs typeface="Arial Black" charset="0"/>
              </a:rPr>
              <a:t>feasible </a:t>
            </a:r>
            <a:r>
              <a:rPr lang="mr-IN" sz="3200" b="1" dirty="0" smtClean="0">
                <a:solidFill>
                  <a:srgbClr val="002060"/>
                </a:solidFill>
                <a:latin typeface="Arial Black" charset="0"/>
                <a:ea typeface="Arial Black" charset="0"/>
                <a:cs typeface="Arial Black" charset="0"/>
              </a:rPr>
              <a:t>…</a:t>
            </a:r>
            <a:r>
              <a:rPr lang="en-US" sz="3200" b="1" dirty="0" smtClean="0">
                <a:solidFill>
                  <a:srgbClr val="002060"/>
                </a:solidFill>
                <a:latin typeface="Arial Black" charset="0"/>
                <a:ea typeface="Arial Black" charset="0"/>
                <a:cs typeface="Arial Black" charset="0"/>
              </a:rPr>
              <a:t> and desirable</a:t>
            </a:r>
            <a:r>
              <a:rPr lang="en-US" sz="3200" b="1" dirty="0" smtClean="0">
                <a:solidFill>
                  <a:srgbClr val="002060"/>
                </a:solidFill>
                <a:latin typeface="Arial Black" charset="0"/>
                <a:ea typeface="Arial Black" charset="0"/>
                <a:cs typeface="Arial Black" charset="0"/>
              </a:rPr>
              <a:t>?</a:t>
            </a:r>
            <a:endParaRPr lang="en-US" sz="3200" b="1" dirty="0">
              <a:solidFill>
                <a:srgbClr val="002060"/>
              </a:solidFill>
              <a:latin typeface="Arial Black" charset="0"/>
              <a:ea typeface="Arial Black" charset="0"/>
              <a:cs typeface="Arial Black" charset="0"/>
            </a:endParaRPr>
          </a:p>
        </p:txBody>
      </p:sp>
      <p:sp>
        <p:nvSpPr>
          <p:cNvPr id="3" name="Ondertitel 2"/>
          <p:cNvSpPr>
            <a:spLocks noGrp="1"/>
          </p:cNvSpPr>
          <p:nvPr>
            <p:ph type="subTitle" idx="1"/>
          </p:nvPr>
        </p:nvSpPr>
        <p:spPr>
          <a:xfrm>
            <a:off x="1192192" y="2511705"/>
            <a:ext cx="9475808" cy="3599727"/>
          </a:xfrm>
        </p:spPr>
        <p:txBody>
          <a:bodyPr>
            <a:normAutofit fontScale="77500" lnSpcReduction="20000"/>
          </a:bodyPr>
          <a:lstStyle/>
          <a:p>
            <a:pPr algn="l">
              <a:lnSpc>
                <a:spcPct val="160000"/>
              </a:lnSpc>
              <a:spcBef>
                <a:spcPts val="0"/>
              </a:spcBef>
            </a:pPr>
            <a:r>
              <a:rPr lang="en-US" sz="3100" b="1" dirty="0" smtClean="0">
                <a:latin typeface="Arial Black" charset="0"/>
                <a:ea typeface="Arial Black" charset="0"/>
                <a:cs typeface="Arial Black" charset="0"/>
              </a:rPr>
              <a:t>Alfred Kleinknecht</a:t>
            </a:r>
          </a:p>
          <a:p>
            <a:pPr algn="l">
              <a:lnSpc>
                <a:spcPct val="160000"/>
              </a:lnSpc>
              <a:spcBef>
                <a:spcPts val="0"/>
              </a:spcBef>
            </a:pPr>
            <a:r>
              <a:rPr lang="en-US" sz="3100" b="1" dirty="0" smtClean="0">
                <a:latin typeface="Arial Black" charset="0"/>
                <a:ea typeface="Arial Black" charset="0"/>
                <a:cs typeface="Arial Black" charset="0"/>
              </a:rPr>
              <a:t>Emeritus Professor of Economics</a:t>
            </a:r>
          </a:p>
          <a:p>
            <a:pPr algn="l">
              <a:lnSpc>
                <a:spcPct val="160000"/>
              </a:lnSpc>
              <a:spcBef>
                <a:spcPts val="0"/>
              </a:spcBef>
            </a:pPr>
            <a:r>
              <a:rPr lang="en-US" sz="3100" b="1" dirty="0" smtClean="0">
                <a:latin typeface="Arial Black" charset="0"/>
                <a:ea typeface="Arial Black" charset="0"/>
                <a:cs typeface="Arial Black" charset="0"/>
                <a:hlinkClick r:id="rId2"/>
              </a:rPr>
              <a:t>www.alfredkleinknecht.nl</a:t>
            </a:r>
            <a:endParaRPr lang="en-US" sz="3100" b="1" dirty="0" smtClean="0">
              <a:latin typeface="Arial Black" charset="0"/>
              <a:ea typeface="Arial Black" charset="0"/>
              <a:cs typeface="Arial Black" charset="0"/>
            </a:endParaRPr>
          </a:p>
          <a:p>
            <a:pPr algn="l">
              <a:lnSpc>
                <a:spcPct val="160000"/>
              </a:lnSpc>
              <a:spcBef>
                <a:spcPts val="0"/>
              </a:spcBef>
            </a:pPr>
            <a:endParaRPr lang="en-US" sz="2600" b="1" dirty="0" smtClean="0">
              <a:latin typeface="Arial Black" charset="0"/>
              <a:ea typeface="Arial Black" charset="0"/>
              <a:cs typeface="Arial Black" charset="0"/>
            </a:endParaRPr>
          </a:p>
          <a:p>
            <a:pPr algn="l">
              <a:lnSpc>
                <a:spcPct val="160000"/>
              </a:lnSpc>
              <a:spcBef>
                <a:spcPts val="0"/>
              </a:spcBef>
            </a:pPr>
            <a:r>
              <a:rPr lang="en-US" sz="2300" b="1" u="sng" dirty="0" smtClean="0">
                <a:latin typeface="Arial Black" charset="0"/>
                <a:ea typeface="Arial Black" charset="0"/>
                <a:cs typeface="Arial Black" charset="0"/>
              </a:rPr>
              <a:t>Acknowledgment</a:t>
            </a:r>
            <a:r>
              <a:rPr lang="en-US" sz="2300" b="1" u="sng" dirty="0" smtClean="0">
                <a:latin typeface="Arial Black" charset="0"/>
                <a:ea typeface="Arial Black" charset="0"/>
                <a:cs typeface="Arial Black" charset="0"/>
              </a:rPr>
              <a:t>:</a:t>
            </a:r>
            <a:r>
              <a:rPr lang="en-US" sz="2300" b="1" dirty="0" smtClean="0">
                <a:latin typeface="Arial Black" charset="0"/>
                <a:ea typeface="Arial Black" charset="0"/>
                <a:cs typeface="Arial Black" charset="0"/>
              </a:rPr>
              <a:t> </a:t>
            </a:r>
          </a:p>
          <a:p>
            <a:pPr algn="l">
              <a:lnSpc>
                <a:spcPct val="160000"/>
              </a:lnSpc>
              <a:spcBef>
                <a:spcPts val="0"/>
              </a:spcBef>
            </a:pPr>
            <a:r>
              <a:rPr lang="en-US" sz="2300" dirty="0" smtClean="0">
                <a:latin typeface="Arial" charset="0"/>
                <a:ea typeface="Arial" charset="0"/>
                <a:cs typeface="Arial" charset="0"/>
              </a:rPr>
              <a:t>This presentation draws from </a:t>
            </a:r>
            <a:r>
              <a:rPr lang="en-US" sz="2300" dirty="0" smtClean="0">
                <a:latin typeface="Arial" charset="0"/>
                <a:ea typeface="Arial" charset="0"/>
                <a:cs typeface="Arial" charset="0"/>
              </a:rPr>
              <a:t>the paper: </a:t>
            </a:r>
            <a:r>
              <a:rPr lang="nl-NL" sz="2300" dirty="0" smtClean="0">
                <a:latin typeface="Arial" charset="0"/>
                <a:ea typeface="Arial" charset="0"/>
                <a:cs typeface="Arial" charset="0"/>
              </a:rPr>
              <a:t>Kleinknecht</a:t>
            </a:r>
            <a:r>
              <a:rPr lang="nl-NL" sz="2300" dirty="0">
                <a:latin typeface="Arial" charset="0"/>
                <a:ea typeface="Arial" charset="0"/>
                <a:cs typeface="Arial" charset="0"/>
              </a:rPr>
              <a:t>, A., Kok, J., Ligteringen, B., Joop Schippers, J., Van Egmond, A. (2016): 'Een onvoorwaardelijk basisinkomen of een basisbaan?', Tijdschrift voor Arbeidsvraagstukken, Vol. 32(4): 360-376.</a:t>
            </a:r>
          </a:p>
          <a:p>
            <a:pPr>
              <a:lnSpc>
                <a:spcPct val="120000"/>
              </a:lnSpc>
              <a:spcAft>
                <a:spcPts val="600"/>
              </a:spcAft>
            </a:pPr>
            <a:endParaRPr lang="en-US" sz="1900" b="1" dirty="0" smtClean="0">
              <a:latin typeface="Arial Black" charset="0"/>
              <a:ea typeface="Arial Black" charset="0"/>
              <a:cs typeface="Arial Black" charset="0"/>
            </a:endParaRPr>
          </a:p>
        </p:txBody>
      </p:sp>
    </p:spTree>
    <p:extLst>
      <p:ext uri="{BB962C8B-B14F-4D97-AF65-F5344CB8AC3E}">
        <p14:creationId xmlns:p14="http://schemas.microsoft.com/office/powerpoint/2010/main" val="569493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rmAutofit/>
          </a:bodyPr>
          <a:lstStyle/>
          <a:p>
            <a:pPr lvl="0">
              <a:lnSpc>
                <a:spcPct val="120000"/>
              </a:lnSpc>
              <a:spcBef>
                <a:spcPts val="0"/>
              </a:spcBef>
              <a:spcAft>
                <a:spcPts val="600"/>
              </a:spcAft>
            </a:pPr>
            <a:r>
              <a:rPr lang="en-US" sz="2400" b="1" dirty="0" smtClean="0">
                <a:solidFill>
                  <a:srgbClr val="002060"/>
                </a:solidFill>
                <a:latin typeface="Arial Black" charset="0"/>
                <a:ea typeface="Arial Black" charset="0"/>
                <a:cs typeface="Arial Black" charset="0"/>
              </a:rPr>
              <a:t>Evaluating the arguments in favor of UBI:</a:t>
            </a:r>
            <a:br>
              <a:rPr lang="en-US" sz="2400" b="1" dirty="0" smtClean="0">
                <a:solidFill>
                  <a:srgbClr val="002060"/>
                </a:solidFill>
                <a:latin typeface="Arial Black" charset="0"/>
                <a:ea typeface="Arial Black" charset="0"/>
                <a:cs typeface="Arial Black" charset="0"/>
              </a:rPr>
            </a:br>
            <a:r>
              <a:rPr lang="en-US" sz="2400" b="1" dirty="0" smtClean="0">
                <a:solidFill>
                  <a:srgbClr val="002060"/>
                </a:solidFill>
                <a:latin typeface="Arial Black" charset="0"/>
                <a:ea typeface="Arial Black" charset="0"/>
                <a:cs typeface="Arial Black" charset="0"/>
              </a:rPr>
              <a:t>a</a:t>
            </a:r>
            <a:r>
              <a:rPr lang="en-US" sz="2400" b="1" dirty="0">
                <a:solidFill>
                  <a:srgbClr val="002060"/>
                </a:solidFill>
                <a:latin typeface="Arial Black" charset="0"/>
                <a:ea typeface="Arial Black" charset="0"/>
                <a:cs typeface="Arial Black" charset="0"/>
              </a:rPr>
              <a:t>) What does low growth of labor productivity mean</a:t>
            </a:r>
            <a:r>
              <a:rPr lang="en-US" sz="2400" b="1" dirty="0" smtClean="0">
                <a:solidFill>
                  <a:srgbClr val="002060"/>
                </a:solidFill>
                <a:latin typeface="Arial Black" charset="0"/>
                <a:ea typeface="Arial Black" charset="0"/>
                <a:cs typeface="Arial Black" charset="0"/>
              </a:rPr>
              <a:t>?</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p:txBody>
          <a:bodyPr>
            <a:normAutofit/>
          </a:bodyPr>
          <a:lstStyle/>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N.B. An economy can grow in two ways:</a:t>
            </a:r>
          </a:p>
          <a:p>
            <a:pPr marL="457200" indent="-457200">
              <a:lnSpc>
                <a:spcPct val="120000"/>
              </a:lnSpc>
              <a:spcBef>
                <a:spcPts val="0"/>
              </a:spcBef>
              <a:spcAft>
                <a:spcPts val="600"/>
              </a:spcAft>
              <a:buFont typeface="+mj-lt"/>
              <a:buAutoNum type="arabicPeriod"/>
              <a:defRPr/>
            </a:pPr>
            <a:r>
              <a:rPr lang="en-US" sz="2000" b="1" dirty="0" smtClean="0">
                <a:latin typeface="Arial Black" charset="0"/>
                <a:ea typeface="Arial Black" charset="0"/>
                <a:cs typeface="Arial Black" charset="0"/>
              </a:rPr>
              <a:t>Working </a:t>
            </a:r>
            <a:r>
              <a:rPr lang="en-US" sz="2000" b="1" u="sng" dirty="0" smtClean="0">
                <a:latin typeface="Arial Black" charset="0"/>
                <a:ea typeface="Arial Black" charset="0"/>
                <a:cs typeface="Arial Black" charset="0"/>
              </a:rPr>
              <a:t>more</a:t>
            </a:r>
            <a:r>
              <a:rPr lang="en-US" sz="2000" b="1" dirty="0" smtClean="0">
                <a:latin typeface="Arial Black" charset="0"/>
                <a:ea typeface="Arial Black" charset="0"/>
                <a:cs typeface="Arial Black" charset="0"/>
              </a:rPr>
              <a:t> hours</a:t>
            </a:r>
          </a:p>
          <a:p>
            <a:pPr marL="457200" marR="0" lvl="0" indent="-457200" defTabSz="914400" eaLnBrk="1" fontAlgn="auto" latinLnBrk="0" hangingPunct="1">
              <a:lnSpc>
                <a:spcPct val="120000"/>
              </a:lnSpc>
              <a:spcBef>
                <a:spcPts val="0"/>
              </a:spcBef>
              <a:spcAft>
                <a:spcPts val="600"/>
              </a:spcAft>
              <a:buClrTx/>
              <a:buSzTx/>
              <a:buFont typeface="+mj-lt"/>
              <a:buAutoNum type="arabicPeriod"/>
              <a:tabLst/>
              <a:defRPr/>
            </a:pPr>
            <a:r>
              <a:rPr lang="en-US" sz="2000" b="1" dirty="0" smtClean="0">
                <a:latin typeface="Arial Black" charset="0"/>
                <a:ea typeface="Arial Black" charset="0"/>
                <a:cs typeface="Arial Black" charset="0"/>
              </a:rPr>
              <a:t>Working </a:t>
            </a:r>
            <a:r>
              <a:rPr lang="en-US" sz="2000" b="1" u="sng" dirty="0" smtClean="0">
                <a:latin typeface="Arial Black" charset="0"/>
                <a:ea typeface="Arial Black" charset="0"/>
                <a:cs typeface="Arial Black" charset="0"/>
              </a:rPr>
              <a:t>more productive</a:t>
            </a:r>
            <a:r>
              <a:rPr lang="en-US" sz="2000" b="1" dirty="0" smtClean="0">
                <a:latin typeface="Arial Black" charset="0"/>
                <a:ea typeface="Arial Black" charset="0"/>
                <a:cs typeface="Arial Black" charset="0"/>
              </a:rPr>
              <a:t> hours = more value added per labor hour = higher labor productivity (through new technology and organization)</a:t>
            </a:r>
          </a:p>
          <a:p>
            <a:pPr marL="0" marR="0" lvl="0" indent="0" defTabSz="914400" eaLnBrk="1" fontAlgn="auto" latinLnBrk="0" hangingPunct="1">
              <a:lnSpc>
                <a:spcPct val="120000"/>
              </a:lnSpc>
              <a:spcBef>
                <a:spcPts val="0"/>
              </a:spcBef>
              <a:spcAft>
                <a:spcPts val="600"/>
              </a:spcAft>
              <a:buClrTx/>
              <a:buSzTx/>
              <a:buFontTx/>
              <a:buNone/>
              <a:tabLst/>
              <a:defRPr/>
            </a:pPr>
            <a:endParaRPr lang="en-US" sz="2000" b="1" dirty="0" smtClean="0">
              <a:solidFill>
                <a:srgbClr val="002060"/>
              </a:solidFill>
              <a:latin typeface="Arial Black" charset="0"/>
              <a:ea typeface="Arial Black" charset="0"/>
              <a:cs typeface="Arial Black" charset="0"/>
            </a:endParaRP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If you fail using option 2, you need more of option 1: </a:t>
            </a: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We are heading for a period of fairly labor-intensive growth! </a:t>
            </a: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Problem: </a:t>
            </a: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Many jobs, but badly paid and precarious due to low productivity gains</a:t>
            </a:r>
            <a:endParaRPr lang="en-US" sz="2000" b="1" dirty="0">
              <a:latin typeface="Arial Black" charset="0"/>
              <a:ea typeface="Arial Black" charset="0"/>
              <a:cs typeface="Arial Black" charset="0"/>
            </a:endParaRPr>
          </a:p>
        </p:txBody>
      </p:sp>
    </p:spTree>
    <p:extLst>
      <p:ext uri="{BB962C8B-B14F-4D97-AF65-F5344CB8AC3E}">
        <p14:creationId xmlns:p14="http://schemas.microsoft.com/office/powerpoint/2010/main" val="99242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heckerboard(across)">
                                      <p:cBhvr>
                                        <p:cTn id="7" dur="500"/>
                                        <p:tgtEl>
                                          <p:spTgt spid="3">
                                            <p:txEl>
                                              <p:pRg st="4" end="4"/>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heckerboard(across)">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blinds(horizontal)">
                                      <p:cBhvr>
                                        <p:cTn id="2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79401"/>
            <a:ext cx="10515600" cy="1341507"/>
          </a:xfrm>
          <a:solidFill>
            <a:schemeClr val="accent4">
              <a:lumMod val="20000"/>
              <a:lumOff val="80000"/>
            </a:schemeClr>
          </a:solidFill>
        </p:spPr>
        <p:txBody>
          <a:bodyPr>
            <a:noAutofit/>
          </a:bodyPr>
          <a:lstStyle/>
          <a:p>
            <a:pPr>
              <a:lnSpc>
                <a:spcPct val="120000"/>
              </a:lnSpc>
            </a:pPr>
            <a:r>
              <a:rPr lang="en-US" sz="2400" b="1" dirty="0" smtClean="0">
                <a:solidFill>
                  <a:srgbClr val="002060"/>
                </a:solidFill>
                <a:latin typeface="Arial Black" charset="0"/>
                <a:ea typeface="Arial Black" charset="0"/>
                <a:cs typeface="Arial Black" charset="0"/>
              </a:rPr>
              <a:t>Evaluating the arguments in favor of UBI:</a:t>
            </a:r>
            <a:br>
              <a:rPr lang="en-US" sz="2400" b="1" dirty="0" smtClean="0">
                <a:solidFill>
                  <a:srgbClr val="002060"/>
                </a:solidFill>
                <a:latin typeface="Arial Black" charset="0"/>
                <a:ea typeface="Arial Black" charset="0"/>
                <a:cs typeface="Arial Black" charset="0"/>
              </a:rPr>
            </a:br>
            <a:r>
              <a:rPr lang="en-US" sz="2400" b="1" dirty="0" smtClean="0">
                <a:solidFill>
                  <a:srgbClr val="002060"/>
                </a:solidFill>
                <a:latin typeface="Arial Black" charset="0"/>
                <a:ea typeface="Arial Black" charset="0"/>
                <a:cs typeface="Arial Black" charset="0"/>
              </a:rPr>
              <a:t>b) Persistent unemployment among certain groups</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2064426"/>
            <a:ext cx="6019800" cy="4450673"/>
          </a:xfrm>
        </p:spPr>
        <p:txBody>
          <a:bodyPr>
            <a:normAutofit/>
          </a:bodyPr>
          <a:lstStyle/>
          <a:p>
            <a:pPr marL="0" marR="0" lvl="0" indent="0" defTabSz="914400" eaLnBrk="1" fontAlgn="auto" latinLnBrk="0" hangingPunct="1">
              <a:lnSpc>
                <a:spcPct val="120000"/>
              </a:lnSpc>
              <a:spcBef>
                <a:spcPts val="0"/>
              </a:spcBef>
              <a:spcAft>
                <a:spcPts val="0"/>
              </a:spcAft>
              <a:buClrTx/>
              <a:buSzTx/>
              <a:buFontTx/>
              <a:buNone/>
              <a:tabLst/>
              <a:defRPr/>
            </a:pPr>
            <a:r>
              <a:rPr lang="en-US" sz="2000" b="1" dirty="0" smtClean="0">
                <a:latin typeface="Arial Black" charset="0"/>
                <a:ea typeface="Arial Black" charset="0"/>
                <a:cs typeface="Arial Black" charset="0"/>
              </a:rPr>
              <a:t>Counter argument: more specific measures may be more efficient than a generic solution such as the UBI!</a:t>
            </a:r>
          </a:p>
          <a:p>
            <a:pPr marL="0" marR="0" lvl="0" indent="0" defTabSz="914400" eaLnBrk="1" fontAlgn="auto" latinLnBrk="0" hangingPunct="1">
              <a:lnSpc>
                <a:spcPct val="120000"/>
              </a:lnSpc>
              <a:spcBef>
                <a:spcPts val="0"/>
              </a:spcBef>
              <a:spcAft>
                <a:spcPts val="0"/>
              </a:spcAft>
              <a:buClrTx/>
              <a:buSzTx/>
              <a:buFontTx/>
              <a:buNone/>
              <a:tabLst/>
              <a:defRPr/>
            </a:pPr>
            <a:endParaRPr lang="en-US" sz="2000" b="1" dirty="0" smtClean="0">
              <a:latin typeface="Arial Black" charset="0"/>
              <a:ea typeface="Arial Black" charset="0"/>
              <a:cs typeface="Arial Black" charset="0"/>
            </a:endParaRPr>
          </a:p>
          <a:p>
            <a:pPr marL="0" lvl="0" indent="0">
              <a:lnSpc>
                <a:spcPct val="120000"/>
              </a:lnSpc>
              <a:spcBef>
                <a:spcPts val="0"/>
              </a:spcBef>
              <a:buNone/>
              <a:defRPr/>
            </a:pPr>
            <a:r>
              <a:rPr lang="en-US" sz="2000" b="1" dirty="0" smtClean="0">
                <a:latin typeface="Arial Black" charset="0"/>
                <a:ea typeface="Arial Black" charset="0"/>
                <a:cs typeface="Arial Black" charset="0"/>
              </a:rPr>
              <a:t>Risk: UBI serves as an </a:t>
            </a:r>
            <a:r>
              <a:rPr lang="en-US" sz="2000" b="1" i="1" dirty="0" err="1" smtClean="0">
                <a:solidFill>
                  <a:srgbClr val="002060"/>
                </a:solidFill>
                <a:latin typeface="Arial Black" charset="0"/>
                <a:ea typeface="Arial Black" charset="0"/>
                <a:cs typeface="Arial Black" charset="0"/>
              </a:rPr>
              <a:t>afkoopregeling</a:t>
            </a:r>
            <a:r>
              <a:rPr lang="en-US" sz="2000" b="1" i="1" dirty="0" smtClean="0">
                <a:solidFill>
                  <a:srgbClr val="002060"/>
                </a:solidFill>
                <a:latin typeface="Arial Black" charset="0"/>
                <a:ea typeface="Arial Black" charset="0"/>
                <a:cs typeface="Arial Black" charset="0"/>
              </a:rPr>
              <a:t> </a:t>
            </a:r>
            <a:r>
              <a:rPr lang="en-US" sz="2000" b="1" dirty="0" smtClean="0">
                <a:solidFill>
                  <a:srgbClr val="002060"/>
                </a:solidFill>
                <a:latin typeface="Arial Black" charset="0"/>
                <a:ea typeface="Arial Black" charset="0"/>
                <a:cs typeface="Arial Black" charset="0"/>
              </a:rPr>
              <a:t>:</a:t>
            </a:r>
            <a:endParaRPr lang="en-US" sz="2000" b="1" dirty="0" smtClean="0">
              <a:latin typeface="Arial Black" charset="0"/>
              <a:ea typeface="Arial Black" charset="0"/>
              <a:cs typeface="Arial Black" charset="0"/>
            </a:endParaRPr>
          </a:p>
          <a:p>
            <a:pPr marR="0" lvl="0" defTabSz="914400" eaLnBrk="1" fontAlgn="auto" latinLnBrk="0" hangingPunct="1">
              <a:lnSpc>
                <a:spcPct val="120000"/>
              </a:lnSpc>
              <a:spcBef>
                <a:spcPts val="0"/>
              </a:spcBef>
              <a:spcAft>
                <a:spcPts val="0"/>
              </a:spcAft>
              <a:buClrTx/>
              <a:buSzTx/>
              <a:buFont typeface="Wingdings" charset="2"/>
              <a:buChar char="§"/>
              <a:tabLst/>
              <a:defRPr/>
            </a:pPr>
            <a:r>
              <a:rPr lang="en-US" sz="1900" b="1" dirty="0" smtClean="0">
                <a:latin typeface="Arial Black" charset="0"/>
                <a:ea typeface="Arial Black" charset="0"/>
                <a:cs typeface="Arial Black" charset="0"/>
              </a:rPr>
              <a:t>Do not complain about social injustice, exclusion or labor market discrimination!</a:t>
            </a:r>
          </a:p>
          <a:p>
            <a:pPr marR="0" lvl="0" defTabSz="914400" eaLnBrk="1" fontAlgn="auto" latinLnBrk="0" hangingPunct="1">
              <a:lnSpc>
                <a:spcPct val="120000"/>
              </a:lnSpc>
              <a:spcBef>
                <a:spcPts val="0"/>
              </a:spcBef>
              <a:spcAft>
                <a:spcPts val="0"/>
              </a:spcAft>
              <a:buClrTx/>
              <a:buSzTx/>
              <a:buFont typeface="Wingdings" charset="2"/>
              <a:buChar char="§"/>
              <a:tabLst/>
              <a:defRPr/>
            </a:pPr>
            <a:r>
              <a:rPr lang="en-US" sz="1900" b="1" dirty="0" smtClean="0">
                <a:latin typeface="Arial Black" charset="0"/>
                <a:ea typeface="Arial Black" charset="0"/>
                <a:cs typeface="Arial Black" charset="0"/>
              </a:rPr>
              <a:t>Employers feel less moral pressure hiring handicapped people</a:t>
            </a:r>
          </a:p>
          <a:p>
            <a:pPr marR="0" lvl="0" defTabSz="914400" eaLnBrk="1" fontAlgn="auto" latinLnBrk="0" hangingPunct="1">
              <a:lnSpc>
                <a:spcPct val="120000"/>
              </a:lnSpc>
              <a:spcBef>
                <a:spcPts val="0"/>
              </a:spcBef>
              <a:spcAft>
                <a:spcPts val="0"/>
              </a:spcAft>
              <a:buClrTx/>
              <a:buSzTx/>
              <a:buFont typeface="Wingdings" charset="2"/>
              <a:buChar char="§"/>
              <a:tabLst/>
              <a:defRPr/>
            </a:pPr>
            <a:r>
              <a:rPr lang="en-US" sz="1900" b="1" dirty="0" smtClean="0">
                <a:latin typeface="Arial Black" charset="0"/>
                <a:ea typeface="Arial Black" charset="0"/>
                <a:cs typeface="Arial Black" charset="0"/>
              </a:rPr>
              <a:t>Government can stop training, re-integration, etc. for problem groups</a:t>
            </a:r>
          </a:p>
        </p:txBody>
      </p:sp>
      <p:sp>
        <p:nvSpPr>
          <p:cNvPr id="6" name="Wolk 5"/>
          <p:cNvSpPr/>
          <p:nvPr/>
        </p:nvSpPr>
        <p:spPr>
          <a:xfrm>
            <a:off x="7394449" y="3708273"/>
            <a:ext cx="3959352" cy="2552132"/>
          </a:xfrm>
          <a:prstGeom prst="cloud">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en-US" sz="2400" b="1" dirty="0" smtClean="0">
                <a:solidFill>
                  <a:schemeClr val="tx1"/>
                </a:solidFill>
                <a:latin typeface="Arial Black" charset="0"/>
                <a:ea typeface="Arial Black" charset="0"/>
                <a:cs typeface="Arial Black" charset="0"/>
              </a:rPr>
              <a:t>Anyway: Everyone has a basic income!</a:t>
            </a:r>
            <a:endParaRPr lang="en-US" sz="2400" b="1" dirty="0">
              <a:solidFill>
                <a:schemeClr val="tx1"/>
              </a:solidFill>
              <a:latin typeface="Arial Black" charset="0"/>
              <a:ea typeface="Arial Black" charset="0"/>
              <a:cs typeface="Arial Black" charset="0"/>
            </a:endParaRPr>
          </a:p>
        </p:txBody>
      </p:sp>
      <p:sp>
        <p:nvSpPr>
          <p:cNvPr id="9" name="Tekstvak 8"/>
          <p:cNvSpPr txBox="1"/>
          <p:nvPr/>
        </p:nvSpPr>
        <p:spPr>
          <a:xfrm>
            <a:off x="6858001" y="2064426"/>
            <a:ext cx="4495800" cy="1200329"/>
          </a:xfrm>
          <a:prstGeom prst="rect">
            <a:avLst/>
          </a:prstGeom>
          <a:solidFill>
            <a:schemeClr val="accent4">
              <a:lumMod val="20000"/>
              <a:lumOff val="80000"/>
            </a:schemeClr>
          </a:solidFill>
        </p:spPr>
        <p:txBody>
          <a:bodyPr wrap="square" rtlCol="0">
            <a:spAutoFit/>
          </a:bodyPr>
          <a:lstStyle/>
          <a:p>
            <a:pPr>
              <a:lnSpc>
                <a:spcPct val="120000"/>
              </a:lnSpc>
            </a:pPr>
            <a:r>
              <a:rPr lang="en-US" sz="2000" b="1" dirty="0" smtClean="0">
                <a:latin typeface="Arial Black" charset="0"/>
                <a:ea typeface="Arial Black" charset="0"/>
                <a:cs typeface="Arial Black" charset="0"/>
              </a:rPr>
              <a:t>A UBI might enhance (rather than prevent) the social exclusion of weak people! </a:t>
            </a:r>
            <a:endParaRPr lang="en-US" sz="2000" b="1" dirty="0">
              <a:latin typeface="Arial Black" charset="0"/>
              <a:ea typeface="Arial Black" charset="0"/>
              <a:cs typeface="Arial Black" charset="0"/>
            </a:endParaRPr>
          </a:p>
        </p:txBody>
      </p:sp>
      <p:sp>
        <p:nvSpPr>
          <p:cNvPr id="4" name="Rechteraccolade 3"/>
          <p:cNvSpPr/>
          <p:nvPr/>
        </p:nvSpPr>
        <p:spPr>
          <a:xfrm>
            <a:off x="6858000" y="3622877"/>
            <a:ext cx="536448" cy="2476982"/>
          </a:xfrm>
          <a:prstGeom prst="rightBrace">
            <a:avLst>
              <a:gd name="adj1" fmla="val 0"/>
              <a:gd name="adj2" fmla="val 51717"/>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latin typeface="Arial Black" charset="0"/>
              <a:ea typeface="Arial Black" charset="0"/>
              <a:cs typeface="Arial Black" charset="0"/>
            </a:endParaRPr>
          </a:p>
        </p:txBody>
      </p:sp>
    </p:spTree>
    <p:extLst>
      <p:ext uri="{BB962C8B-B14F-4D97-AF65-F5344CB8AC3E}">
        <p14:creationId xmlns:p14="http://schemas.microsoft.com/office/powerpoint/2010/main" val="93708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80">
                                          <p:stCondLst>
                                            <p:cond delay="0"/>
                                          </p:stCondLst>
                                        </p:cTn>
                                        <p:tgtEl>
                                          <p:spTgt spid="9"/>
                                        </p:tgtEl>
                                      </p:cBhvr>
                                    </p:animEffect>
                                    <p:anim calcmode="lin" valueType="num">
                                      <p:cBhvr>
                                        <p:cTn id="4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7" dur="26">
                                          <p:stCondLst>
                                            <p:cond delay="650"/>
                                          </p:stCondLst>
                                        </p:cTn>
                                        <p:tgtEl>
                                          <p:spTgt spid="9"/>
                                        </p:tgtEl>
                                      </p:cBhvr>
                                      <p:to x="100000" y="60000"/>
                                    </p:animScale>
                                    <p:animScale>
                                      <p:cBhvr>
                                        <p:cTn id="48" dur="166" decel="50000">
                                          <p:stCondLst>
                                            <p:cond delay="676"/>
                                          </p:stCondLst>
                                        </p:cTn>
                                        <p:tgtEl>
                                          <p:spTgt spid="9"/>
                                        </p:tgtEl>
                                      </p:cBhvr>
                                      <p:to x="100000" y="100000"/>
                                    </p:animScale>
                                    <p:animScale>
                                      <p:cBhvr>
                                        <p:cTn id="49" dur="26">
                                          <p:stCondLst>
                                            <p:cond delay="1312"/>
                                          </p:stCondLst>
                                        </p:cTn>
                                        <p:tgtEl>
                                          <p:spTgt spid="9"/>
                                        </p:tgtEl>
                                      </p:cBhvr>
                                      <p:to x="100000" y="80000"/>
                                    </p:animScale>
                                    <p:animScale>
                                      <p:cBhvr>
                                        <p:cTn id="50" dur="166" decel="50000">
                                          <p:stCondLst>
                                            <p:cond delay="1338"/>
                                          </p:stCondLst>
                                        </p:cTn>
                                        <p:tgtEl>
                                          <p:spTgt spid="9"/>
                                        </p:tgtEl>
                                      </p:cBhvr>
                                      <p:to x="100000" y="100000"/>
                                    </p:animScale>
                                    <p:animScale>
                                      <p:cBhvr>
                                        <p:cTn id="51" dur="26">
                                          <p:stCondLst>
                                            <p:cond delay="1642"/>
                                          </p:stCondLst>
                                        </p:cTn>
                                        <p:tgtEl>
                                          <p:spTgt spid="9"/>
                                        </p:tgtEl>
                                      </p:cBhvr>
                                      <p:to x="100000" y="90000"/>
                                    </p:animScale>
                                    <p:animScale>
                                      <p:cBhvr>
                                        <p:cTn id="52" dur="166" decel="50000">
                                          <p:stCondLst>
                                            <p:cond delay="1668"/>
                                          </p:stCondLst>
                                        </p:cTn>
                                        <p:tgtEl>
                                          <p:spTgt spid="9"/>
                                        </p:tgtEl>
                                      </p:cBhvr>
                                      <p:to x="100000" y="100000"/>
                                    </p:animScale>
                                    <p:animScale>
                                      <p:cBhvr>
                                        <p:cTn id="53" dur="26">
                                          <p:stCondLst>
                                            <p:cond delay="1808"/>
                                          </p:stCondLst>
                                        </p:cTn>
                                        <p:tgtEl>
                                          <p:spTgt spid="9"/>
                                        </p:tgtEl>
                                      </p:cBhvr>
                                      <p:to x="100000" y="95000"/>
                                    </p:animScale>
                                    <p:animScale>
                                      <p:cBhvr>
                                        <p:cTn id="54"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654175"/>
          </a:xfrm>
          <a:solidFill>
            <a:schemeClr val="accent4">
              <a:lumMod val="20000"/>
              <a:lumOff val="80000"/>
            </a:schemeClr>
          </a:solidFill>
        </p:spPr>
        <p:txBody>
          <a:bodyPr>
            <a:normAutofit/>
          </a:bodyPr>
          <a:lstStyle/>
          <a:p>
            <a:pPr>
              <a:lnSpc>
                <a:spcPct val="120000"/>
              </a:lnSpc>
              <a:spcBef>
                <a:spcPts val="0"/>
              </a:spcBef>
              <a:spcAft>
                <a:spcPts val="600"/>
              </a:spcAft>
            </a:pPr>
            <a:r>
              <a:rPr lang="en-US" sz="2400" b="1" dirty="0" smtClean="0">
                <a:solidFill>
                  <a:srgbClr val="002060"/>
                </a:solidFill>
                <a:latin typeface="Arial Black" charset="0"/>
                <a:ea typeface="Arial Black" charset="0"/>
                <a:cs typeface="Arial Black" charset="0"/>
              </a:rPr>
              <a:t>Evaluating the arguments in favor of UBI:</a:t>
            </a:r>
            <a:br>
              <a:rPr lang="en-US" sz="2400" b="1" dirty="0" smtClean="0">
                <a:solidFill>
                  <a:srgbClr val="002060"/>
                </a:solidFill>
                <a:latin typeface="Arial Black" charset="0"/>
                <a:ea typeface="Arial Black" charset="0"/>
                <a:cs typeface="Arial Black" charset="0"/>
              </a:rPr>
            </a:br>
            <a:r>
              <a:rPr lang="en-US" sz="2400" b="1" dirty="0" smtClean="0">
                <a:solidFill>
                  <a:srgbClr val="002060"/>
                </a:solidFill>
                <a:latin typeface="Arial Black" charset="0"/>
                <a:ea typeface="Arial Black" charset="0"/>
                <a:cs typeface="Arial Black" charset="0"/>
              </a:rPr>
              <a:t>c) 'Individual autonomy</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2489200"/>
            <a:ext cx="10515600" cy="3687762"/>
          </a:xfrm>
        </p:spPr>
        <p:txBody>
          <a:bodyPr>
            <a:normAutofit/>
          </a:bodyPr>
          <a:lstStyle/>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Counter argument: in a society, you are never 'autonomous':</a:t>
            </a:r>
          </a:p>
          <a:p>
            <a:pPr marR="0" lvl="0" defTabSz="914400" eaLnBrk="1" fontAlgn="auto" latinLnBrk="0" hangingPunct="1">
              <a:lnSpc>
                <a:spcPct val="120000"/>
              </a:lnSpc>
              <a:spcBef>
                <a:spcPts val="0"/>
              </a:spcBef>
              <a:spcAft>
                <a:spcPts val="600"/>
              </a:spcAft>
              <a:buClrTx/>
              <a:buSzTx/>
              <a:buFont typeface="Wingdings" charset="2"/>
              <a:buChar char="§"/>
              <a:tabLst/>
              <a:defRPr/>
            </a:pPr>
            <a:r>
              <a:rPr lang="en-US" sz="2000" b="1" dirty="0" smtClean="0">
                <a:latin typeface="Arial Black" charset="0"/>
                <a:ea typeface="Arial Black" charset="0"/>
                <a:cs typeface="Arial Black" charset="0"/>
              </a:rPr>
              <a:t>(The amount of) your UBI depends on political decision-making and social acceptance (the next cabinet could reduce/abolish your UBI</a:t>
            </a:r>
            <a:r>
              <a:rPr lang="en-US" sz="2000" b="1" dirty="0">
                <a:latin typeface="Arial Black" charset="0"/>
                <a:ea typeface="Arial Black" charset="0"/>
                <a:cs typeface="Arial Black" charset="0"/>
              </a:rPr>
              <a:t>!</a:t>
            </a:r>
            <a:r>
              <a:rPr lang="en-US" sz="2000" b="1" dirty="0" smtClean="0">
                <a:latin typeface="Arial Black" charset="0"/>
                <a:ea typeface="Arial Black" charset="0"/>
                <a:cs typeface="Arial Black" charset="0"/>
              </a:rPr>
              <a:t>)</a:t>
            </a:r>
          </a:p>
          <a:p>
            <a:pPr marR="0" lvl="0" defTabSz="914400" eaLnBrk="1" fontAlgn="auto" latinLnBrk="0" hangingPunct="1">
              <a:lnSpc>
                <a:spcPct val="120000"/>
              </a:lnSpc>
              <a:spcBef>
                <a:spcPts val="0"/>
              </a:spcBef>
              <a:spcAft>
                <a:spcPts val="600"/>
              </a:spcAft>
              <a:buClrTx/>
              <a:buSzTx/>
              <a:buFont typeface="Wingdings" charset="2"/>
              <a:buChar char="§"/>
              <a:tabLst/>
              <a:defRPr/>
            </a:pPr>
            <a:r>
              <a:rPr lang="en-US" sz="2000" b="1" dirty="0" smtClean="0">
                <a:latin typeface="Arial Black" charset="0"/>
                <a:ea typeface="Arial Black" charset="0"/>
                <a:cs typeface="Arial Black" charset="0"/>
              </a:rPr>
              <a:t>Your UBI depends on </a:t>
            </a:r>
            <a:r>
              <a:rPr lang="en-US" sz="2000" b="1" u="sng" dirty="0" smtClean="0">
                <a:solidFill>
                  <a:srgbClr val="212121"/>
                </a:solidFill>
                <a:latin typeface="Arial Black" charset="0"/>
                <a:ea typeface="Arial Black" charset="0"/>
                <a:cs typeface="Arial Black" charset="0"/>
              </a:rPr>
              <a:t>other</a:t>
            </a:r>
            <a:r>
              <a:rPr lang="en-US" sz="2000" b="1" dirty="0" smtClean="0">
                <a:latin typeface="Arial Black" charset="0"/>
                <a:ea typeface="Arial Black" charset="0"/>
                <a:cs typeface="Arial Black" charset="0"/>
              </a:rPr>
              <a:t> people's readiness to pay taxes. In the long run, government has no 'free' money!</a:t>
            </a:r>
          </a:p>
          <a:p>
            <a:pPr lvl="0">
              <a:lnSpc>
                <a:spcPct val="120000"/>
              </a:lnSpc>
              <a:spcBef>
                <a:spcPts val="0"/>
              </a:spcBef>
              <a:spcAft>
                <a:spcPts val="600"/>
              </a:spcAft>
              <a:buFont typeface="Wingdings" charset="2"/>
              <a:buChar char="§"/>
            </a:pPr>
            <a:r>
              <a:rPr lang="en-US" sz="2000" b="1" dirty="0" smtClean="0">
                <a:latin typeface="Arial Black" charset="0"/>
                <a:ea typeface="Arial Black" charset="0"/>
                <a:cs typeface="Arial Black" charset="0"/>
              </a:rPr>
              <a:t>You still depend on </a:t>
            </a:r>
            <a:r>
              <a:rPr lang="en-US" sz="2000" b="1" u="sng" dirty="0" smtClean="0">
                <a:solidFill>
                  <a:srgbClr val="212121"/>
                </a:solidFill>
                <a:latin typeface="Arial Black" charset="0"/>
                <a:ea typeface="Arial Black" charset="0"/>
                <a:cs typeface="Arial Black" charset="0"/>
              </a:rPr>
              <a:t>others</a:t>
            </a:r>
            <a:r>
              <a:rPr lang="en-US" sz="2000" b="1" dirty="0" smtClean="0">
                <a:latin typeface="Arial Black" charset="0"/>
                <a:ea typeface="Arial Black" charset="0"/>
                <a:cs typeface="Arial Black" charset="0"/>
              </a:rPr>
              <a:t> baking bread, clearing litter, building railways or caring for good drinking water!</a:t>
            </a:r>
            <a:endParaRPr lang="en-US" sz="2000" b="1" dirty="0">
              <a:latin typeface="Arial Black" charset="0"/>
              <a:ea typeface="Arial Black" charset="0"/>
              <a:cs typeface="Arial Black" charset="0"/>
            </a:endParaRPr>
          </a:p>
        </p:txBody>
      </p:sp>
    </p:spTree>
    <p:extLst>
      <p:ext uri="{BB962C8B-B14F-4D97-AF65-F5344CB8AC3E}">
        <p14:creationId xmlns:p14="http://schemas.microsoft.com/office/powerpoint/2010/main" val="39748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654175"/>
          </a:xfrm>
          <a:solidFill>
            <a:schemeClr val="accent4">
              <a:lumMod val="20000"/>
              <a:lumOff val="80000"/>
            </a:schemeClr>
          </a:solidFill>
          <a:ln w="28575">
            <a:noFill/>
          </a:ln>
        </p:spPr>
        <p:txBody>
          <a:bodyPr>
            <a:normAutofit/>
          </a:bodyPr>
          <a:lstStyle/>
          <a:p>
            <a:pPr>
              <a:lnSpc>
                <a:spcPct val="120000"/>
              </a:lnSpc>
              <a:spcBef>
                <a:spcPts val="0"/>
              </a:spcBef>
              <a:spcAft>
                <a:spcPts val="600"/>
              </a:spcAft>
            </a:pPr>
            <a:r>
              <a:rPr lang="en-US" sz="2400" b="1" dirty="0">
                <a:latin typeface="Arial Black" charset="0"/>
                <a:ea typeface="Arial Black" charset="0"/>
                <a:cs typeface="Arial Black" charset="0"/>
              </a:rPr>
              <a:t>Evaluating the arguments in favor of UBI:</a:t>
            </a:r>
            <a:br>
              <a:rPr lang="en-US" sz="2400" b="1" dirty="0">
                <a:latin typeface="Arial Black" charset="0"/>
                <a:ea typeface="Arial Black" charset="0"/>
                <a:cs typeface="Arial Black" charset="0"/>
              </a:rPr>
            </a:br>
            <a:r>
              <a:rPr lang="en-US" sz="2400" b="1" dirty="0">
                <a:latin typeface="Arial Black" charset="0"/>
                <a:ea typeface="Arial Black" charset="0"/>
                <a:cs typeface="Arial Black" charset="0"/>
              </a:rPr>
              <a:t>c</a:t>
            </a:r>
            <a:r>
              <a:rPr lang="en-US" sz="2400" b="1" dirty="0" smtClean="0">
                <a:latin typeface="Arial Black" charset="0"/>
                <a:ea typeface="Arial Black" charset="0"/>
                <a:cs typeface="Arial Black" charset="0"/>
              </a:rPr>
              <a:t>) </a:t>
            </a:r>
            <a:r>
              <a:rPr lang="en-US" sz="2400" b="1" dirty="0">
                <a:latin typeface="Arial Black" charset="0"/>
                <a:ea typeface="Arial Black" charset="0"/>
                <a:cs typeface="Arial Black" charset="0"/>
              </a:rPr>
              <a:t>'Individual </a:t>
            </a:r>
            <a:r>
              <a:rPr lang="en-US" sz="2400" b="1" dirty="0" smtClean="0">
                <a:latin typeface="Arial Black" charset="0"/>
                <a:ea typeface="Arial Black" charset="0"/>
                <a:cs typeface="Arial Black" charset="0"/>
              </a:rPr>
              <a:t>autonomy'</a:t>
            </a:r>
            <a:endParaRPr lang="en-US" sz="2400" b="1" dirty="0">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2489200"/>
            <a:ext cx="10515600" cy="3687762"/>
          </a:xfrm>
          <a:solidFill>
            <a:schemeClr val="bg1"/>
          </a:solidFill>
          <a:ln w="28575">
            <a:noFill/>
          </a:ln>
        </p:spPr>
        <p:txBody>
          <a:bodyPr>
            <a:normAutofit/>
          </a:bodyPr>
          <a:lstStyle/>
          <a:p>
            <a:pPr marL="0" marR="0" lvl="0" indent="0" defTabSz="914400" eaLnBrk="1" fontAlgn="auto" latinLnBrk="0" hangingPunct="1">
              <a:lnSpc>
                <a:spcPct val="120000"/>
              </a:lnSpc>
              <a:spcBef>
                <a:spcPts val="0"/>
              </a:spcBef>
              <a:buClrTx/>
              <a:buSzTx/>
              <a:buFontTx/>
              <a:buNone/>
              <a:tabLst/>
              <a:defRPr/>
            </a:pPr>
            <a:r>
              <a:rPr lang="en-US" sz="2000" b="1" dirty="0" smtClean="0">
                <a:latin typeface="Arial Black" charset="0"/>
                <a:ea typeface="Arial Black" charset="0"/>
                <a:cs typeface="Arial Black" charset="0"/>
              </a:rPr>
              <a:t>"</a:t>
            </a:r>
            <a:r>
              <a:rPr lang="en-US" sz="2000" b="1" i="1" dirty="0" smtClean="0">
                <a:latin typeface="Arial Black" charset="0"/>
                <a:ea typeface="Arial Black" charset="0"/>
                <a:cs typeface="Arial Black" charset="0"/>
              </a:rPr>
              <a:t>Let us trust that UBI receivers will spontaneously do socially useful things</a:t>
            </a:r>
            <a:r>
              <a:rPr lang="en-US" sz="2000" b="1" dirty="0" smtClean="0">
                <a:latin typeface="Arial Black" charset="0"/>
                <a:ea typeface="Arial Black" charset="0"/>
                <a:cs typeface="Arial Black" charset="0"/>
              </a:rPr>
              <a:t>" (</a:t>
            </a:r>
            <a:r>
              <a:rPr lang="en-US" sz="2000" b="1" dirty="0" err="1" smtClean="0">
                <a:latin typeface="Arial Black" charset="0"/>
                <a:ea typeface="Arial Black" charset="0"/>
                <a:cs typeface="Arial Black" charset="0"/>
              </a:rPr>
              <a:t>Rutger</a:t>
            </a:r>
            <a:r>
              <a:rPr lang="en-US" sz="2000" b="1" dirty="0" smtClean="0">
                <a:latin typeface="Arial Black" charset="0"/>
                <a:ea typeface="Arial Black" charset="0"/>
                <a:cs typeface="Arial Black" charset="0"/>
              </a:rPr>
              <a:t> </a:t>
            </a:r>
            <a:r>
              <a:rPr lang="en-US" sz="2000" b="1" dirty="0" err="1" smtClean="0">
                <a:latin typeface="Arial Black" charset="0"/>
                <a:ea typeface="Arial Black" charset="0"/>
                <a:cs typeface="Arial Black" charset="0"/>
              </a:rPr>
              <a:t>Bregman</a:t>
            </a:r>
            <a:r>
              <a:rPr lang="en-US" sz="2000" b="1" dirty="0" smtClean="0">
                <a:latin typeface="Arial Black" charset="0"/>
                <a:ea typeface="Arial Black" charset="0"/>
                <a:cs typeface="Arial Black" charset="0"/>
              </a:rPr>
              <a:t>)</a:t>
            </a:r>
          </a:p>
          <a:p>
            <a:pPr marL="0" marR="0" lvl="0" indent="0" defTabSz="914400" eaLnBrk="1" fontAlgn="auto" latinLnBrk="0" hangingPunct="1">
              <a:lnSpc>
                <a:spcPct val="120000"/>
              </a:lnSpc>
              <a:spcBef>
                <a:spcPts val="0"/>
              </a:spcBef>
              <a:buClrTx/>
              <a:buSzTx/>
              <a:buFontTx/>
              <a:buNone/>
              <a:tabLst/>
              <a:defRPr/>
            </a:pPr>
            <a:endParaRPr lang="en-US" sz="2000" b="1" dirty="0">
              <a:latin typeface="Arial Black" charset="0"/>
              <a:ea typeface="Arial Black" charset="0"/>
              <a:cs typeface="Arial Black" charset="0"/>
            </a:endParaRPr>
          </a:p>
          <a:p>
            <a:pPr marL="0" marR="0" lvl="0" indent="0" defTabSz="914400" eaLnBrk="1" fontAlgn="auto" latinLnBrk="0" hangingPunct="1">
              <a:lnSpc>
                <a:spcPct val="120000"/>
              </a:lnSpc>
              <a:spcBef>
                <a:spcPts val="0"/>
              </a:spcBef>
              <a:buClrTx/>
              <a:buSzTx/>
              <a:buFontTx/>
              <a:buNone/>
              <a:tabLst/>
              <a:defRPr/>
            </a:pPr>
            <a:endParaRPr lang="en-US" sz="2000" b="1" dirty="0" smtClean="0">
              <a:latin typeface="Arial Black" charset="0"/>
              <a:ea typeface="Arial Black" charset="0"/>
              <a:cs typeface="Arial Black" charset="0"/>
            </a:endParaRPr>
          </a:p>
          <a:p>
            <a:pPr marL="0" marR="0" lvl="0" indent="0" defTabSz="914400" eaLnBrk="1" fontAlgn="auto" latinLnBrk="0" hangingPunct="1">
              <a:lnSpc>
                <a:spcPct val="120000"/>
              </a:lnSpc>
              <a:spcBef>
                <a:spcPts val="0"/>
              </a:spcBef>
              <a:buClrTx/>
              <a:buSzTx/>
              <a:buFontTx/>
              <a:buNone/>
              <a:tabLst/>
              <a:defRPr/>
            </a:pPr>
            <a:r>
              <a:rPr lang="en-US" sz="2000" b="1" dirty="0" smtClean="0">
                <a:latin typeface="Arial Black" charset="0"/>
                <a:ea typeface="Arial Black" charset="0"/>
                <a:cs typeface="Arial Black" charset="0"/>
              </a:rPr>
              <a:t>Counter argument:</a:t>
            </a: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What is 'socially useful' should be determined by society (parliaments) and not by individuals!</a:t>
            </a: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Trusting on spontaneous initiatives of individuals: Who can guarantee that helpless people will be helped (reliably)?</a:t>
            </a:r>
            <a:endParaRPr lang="en-US" sz="2000" b="1" dirty="0">
              <a:latin typeface="Arial Black" charset="0"/>
              <a:ea typeface="Arial Black" charset="0"/>
              <a:cs typeface="Arial Black" charset="0"/>
            </a:endParaRPr>
          </a:p>
        </p:txBody>
      </p:sp>
      <p:sp>
        <p:nvSpPr>
          <p:cNvPr id="4" name="Lijntoelichting 1 3"/>
          <p:cNvSpPr/>
          <p:nvPr/>
        </p:nvSpPr>
        <p:spPr>
          <a:xfrm>
            <a:off x="4583573" y="3183039"/>
            <a:ext cx="7164731" cy="914399"/>
          </a:xfrm>
          <a:prstGeom prst="borderCallout1">
            <a:avLst>
              <a:gd name="adj1" fmla="val 56340"/>
              <a:gd name="adj2" fmla="val -135"/>
              <a:gd name="adj3" fmla="val 29318"/>
              <a:gd name="adj4" fmla="val -2739"/>
            </a:avLst>
          </a:prstGeom>
          <a:solidFill>
            <a:schemeClr val="accent4">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sz="1600" b="1" dirty="0" smtClean="0">
                <a:solidFill>
                  <a:schemeClr val="tx1"/>
                </a:solidFill>
                <a:latin typeface="Arial Black" charset="0"/>
                <a:ea typeface="Arial Black" charset="0"/>
                <a:cs typeface="Arial Black" charset="0"/>
              </a:rPr>
              <a:t>Be critical about the assumptions behind neo-classical theory! (e.g. many people do </a:t>
            </a:r>
            <a:r>
              <a:rPr lang="en-GB" sz="1600" b="1" u="sng" dirty="0" smtClean="0">
                <a:solidFill>
                  <a:schemeClr val="tx1"/>
                </a:solidFill>
                <a:latin typeface="Arial Black" charset="0"/>
                <a:ea typeface="Arial Black" charset="0"/>
                <a:cs typeface="Arial Black" charset="0"/>
              </a:rPr>
              <a:t>not</a:t>
            </a:r>
            <a:r>
              <a:rPr lang="en-GB" sz="1600" b="1" dirty="0" smtClean="0">
                <a:solidFill>
                  <a:schemeClr val="tx1"/>
                </a:solidFill>
                <a:latin typeface="Arial Black" charset="0"/>
                <a:ea typeface="Arial Black" charset="0"/>
                <a:cs typeface="Arial Black" charset="0"/>
              </a:rPr>
              <a:t> make rational choices)</a:t>
            </a:r>
            <a:endParaRPr lang="en-GB" sz="1600" b="1" dirty="0">
              <a:solidFill>
                <a:schemeClr val="tx1"/>
              </a:solidFill>
              <a:latin typeface="Arial Black" charset="0"/>
              <a:ea typeface="Arial Black" charset="0"/>
              <a:cs typeface="Arial Black" charset="0"/>
            </a:endParaRPr>
          </a:p>
        </p:txBody>
      </p:sp>
    </p:spTree>
    <p:extLst>
      <p:ext uri="{BB962C8B-B14F-4D97-AF65-F5344CB8AC3E}">
        <p14:creationId xmlns:p14="http://schemas.microsoft.com/office/powerpoint/2010/main" val="255218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p:cTn id="1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4" end="4"/>
                                            </p:txEl>
                                          </p:spTgt>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p:cTn id="2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solidFill>
            <a:schemeClr val="accent4">
              <a:lumMod val="20000"/>
              <a:lumOff val="80000"/>
            </a:schemeClr>
          </a:solidFill>
        </p:spPr>
        <p:txBody>
          <a:bodyPr>
            <a:normAutofit/>
          </a:bodyPr>
          <a:lstStyle/>
          <a:p>
            <a:pPr>
              <a:lnSpc>
                <a:spcPct val="120000"/>
              </a:lnSpc>
              <a:spcBef>
                <a:spcPts val="0"/>
              </a:spcBef>
              <a:spcAft>
                <a:spcPts val="600"/>
              </a:spcAft>
            </a:pPr>
            <a:r>
              <a:rPr lang="en-US" sz="2400" b="1" dirty="0" smtClean="0">
                <a:solidFill>
                  <a:srgbClr val="002060"/>
                </a:solidFill>
                <a:latin typeface="Arial Black" charset="0"/>
                <a:ea typeface="Arial Black" charset="0"/>
                <a:cs typeface="Arial Black" charset="0"/>
              </a:rPr>
              <a:t>Evaluating the arguments in favor of UBI:</a:t>
            </a:r>
            <a:br>
              <a:rPr lang="en-US" sz="2400" b="1" dirty="0" smtClean="0">
                <a:solidFill>
                  <a:srgbClr val="002060"/>
                </a:solidFill>
                <a:latin typeface="Arial Black" charset="0"/>
                <a:ea typeface="Arial Black" charset="0"/>
                <a:cs typeface="Arial Black" charset="0"/>
              </a:rPr>
            </a:br>
            <a:r>
              <a:rPr lang="en-US" sz="2400" b="1" dirty="0" smtClean="0">
                <a:solidFill>
                  <a:srgbClr val="002060"/>
                </a:solidFill>
                <a:latin typeface="Arial Black" charset="0"/>
                <a:ea typeface="Arial Black" charset="0"/>
                <a:cs typeface="Arial Black" charset="0"/>
              </a:rPr>
              <a:t>d) Stronger bargaining position of labor</a:t>
            </a:r>
            <a:endParaRPr lang="en-US" sz="2400" b="1" dirty="0">
              <a:solidFill>
                <a:srgbClr val="002060"/>
              </a:solidFill>
              <a:latin typeface="Arial Black" charset="0"/>
              <a:ea typeface="Arial Black" charset="0"/>
              <a:cs typeface="Arial Black" charset="0"/>
            </a:endParaRPr>
          </a:p>
        </p:txBody>
      </p:sp>
      <p:sp>
        <p:nvSpPr>
          <p:cNvPr id="5" name="Tijdelijke aanduiding voor inhoud 4"/>
          <p:cNvSpPr>
            <a:spLocks noGrp="1"/>
          </p:cNvSpPr>
          <p:nvPr>
            <p:ph idx="1"/>
          </p:nvPr>
        </p:nvSpPr>
        <p:spPr>
          <a:xfrm>
            <a:off x="838200" y="1825625"/>
            <a:ext cx="10515600" cy="4517302"/>
          </a:xfrm>
        </p:spPr>
        <p:txBody>
          <a:bodyPr>
            <a:normAutofit/>
          </a:bodyPr>
          <a:lstStyle/>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Correct: </a:t>
            </a:r>
            <a:r>
              <a:rPr lang="en-US" sz="2000" b="1" u="sng" dirty="0" smtClean="0">
                <a:latin typeface="Arial Black" charset="0"/>
                <a:ea typeface="Arial Black" charset="0"/>
                <a:cs typeface="Arial Black" charset="0"/>
              </a:rPr>
              <a:t>if</a:t>
            </a:r>
            <a:r>
              <a:rPr lang="en-US" sz="2000" b="1" dirty="0" smtClean="0">
                <a:latin typeface="Arial Black" charset="0"/>
                <a:ea typeface="Arial Black" charset="0"/>
                <a:cs typeface="Arial Black" charset="0"/>
              </a:rPr>
              <a:t> you can live from € 973 a month you do not need an employer</a:t>
            </a:r>
            <a:r>
              <a:rPr lang="en-US" sz="2000" b="1" dirty="0">
                <a:latin typeface="Arial Black" charset="0"/>
                <a:ea typeface="Arial Black" charset="0"/>
                <a:cs typeface="Arial Black" charset="0"/>
              </a:rPr>
              <a:t>.</a:t>
            </a:r>
            <a:endParaRPr lang="en-US" sz="2000" b="1" dirty="0" smtClean="0">
              <a:latin typeface="Arial Black" charset="0"/>
              <a:ea typeface="Arial Black" charset="0"/>
              <a:cs typeface="Arial Black" charset="0"/>
            </a:endParaRPr>
          </a:p>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However, the bargaining position of higher income earners will improve only modestly.</a:t>
            </a:r>
          </a:p>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Expectation (judging from CPB research):</a:t>
            </a:r>
          </a:p>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Especially those on unattractive and low-pay jobs may withdraw from the labor market, among which: many women </a:t>
            </a:r>
          </a:p>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UBI works as a subsidy for staying in the kitchen </a:t>
            </a: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 but:</a:t>
            </a:r>
          </a:p>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Reduction of labor supply can lead to higher wages for low-paid workers!</a:t>
            </a:r>
          </a:p>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Risk: Self-employed people who have little work can accept badly paid projects: UBI serves as a subsidy for their clients!</a:t>
            </a:r>
            <a:endParaRPr lang="en-US" sz="2000" b="1" dirty="0">
              <a:latin typeface="Arial Black" charset="0"/>
              <a:ea typeface="Arial Black" charset="0"/>
              <a:cs typeface="Arial Black" charset="0"/>
            </a:endParaRPr>
          </a:p>
        </p:txBody>
      </p:sp>
    </p:spTree>
    <p:extLst>
      <p:ext uri="{BB962C8B-B14F-4D97-AF65-F5344CB8AC3E}">
        <p14:creationId xmlns:p14="http://schemas.microsoft.com/office/powerpoint/2010/main" val="107241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down)">
                                      <p:cBhvr>
                                        <p:cTn id="7" dur="500"/>
                                        <p:tgtEl>
                                          <p:spTgt spid="5">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wipe(down)">
                                      <p:cBhvr>
                                        <p:cTn id="10" dur="5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wipe(down)">
                                      <p:cBhvr>
                                        <p:cTn id="15" dur="500"/>
                                        <p:tgtEl>
                                          <p:spTgt spid="5">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 calcmode="lin" valueType="num">
                                      <p:cBhvr>
                                        <p:cTn id="20"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1"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2" dur="10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strips(downLeft)">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rmAutofit/>
          </a:bodyPr>
          <a:lstStyle/>
          <a:p>
            <a:pPr>
              <a:lnSpc>
                <a:spcPct val="120000"/>
              </a:lnSpc>
              <a:spcBef>
                <a:spcPts val="0"/>
              </a:spcBef>
              <a:spcAft>
                <a:spcPts val="600"/>
              </a:spcAft>
            </a:pPr>
            <a:r>
              <a:rPr lang="en-US" sz="2400" b="1" dirty="0" smtClean="0">
                <a:solidFill>
                  <a:srgbClr val="002060"/>
                </a:solidFill>
                <a:latin typeface="Arial Black" charset="0"/>
                <a:ea typeface="Arial Black" charset="0"/>
                <a:cs typeface="Arial Black" charset="0"/>
              </a:rPr>
              <a:t>Evaluating the arguments in favor of UBI:</a:t>
            </a:r>
            <a:br>
              <a:rPr lang="en-US" sz="2400" b="1" dirty="0" smtClean="0">
                <a:solidFill>
                  <a:srgbClr val="002060"/>
                </a:solidFill>
                <a:latin typeface="Arial Black" charset="0"/>
                <a:ea typeface="Arial Black" charset="0"/>
                <a:cs typeface="Arial Black" charset="0"/>
              </a:rPr>
            </a:br>
            <a:r>
              <a:rPr lang="en-US" sz="2400" b="1" dirty="0" smtClean="0">
                <a:solidFill>
                  <a:srgbClr val="002060"/>
                </a:solidFill>
                <a:latin typeface="Arial Black" charset="0"/>
                <a:ea typeface="Arial Black" charset="0"/>
                <a:cs typeface="Arial Black" charset="0"/>
              </a:rPr>
              <a:t>e) Equal treatment (</a:t>
            </a:r>
            <a:r>
              <a:rPr lang="en-US" sz="2400" b="1" u="sng" dirty="0" smtClean="0">
                <a:solidFill>
                  <a:srgbClr val="002060"/>
                </a:solidFill>
                <a:latin typeface="Arial Black" charset="0"/>
                <a:ea typeface="Arial Black" charset="0"/>
                <a:cs typeface="Arial Black" charset="0"/>
              </a:rPr>
              <a:t>everyone</a:t>
            </a:r>
            <a:r>
              <a:rPr lang="en-US" sz="2400" b="1" dirty="0" smtClean="0">
                <a:solidFill>
                  <a:srgbClr val="002060"/>
                </a:solidFill>
                <a:latin typeface="Arial Black" charset="0"/>
                <a:ea typeface="Arial Black" charset="0"/>
                <a:cs typeface="Arial Black" charset="0"/>
              </a:rPr>
              <a:t> gets the same amount)</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1825624"/>
            <a:ext cx="10515600" cy="4587875"/>
          </a:xfrm>
        </p:spPr>
        <p:txBody>
          <a:bodyPr>
            <a:normAutofit fontScale="92500" lnSpcReduction="10000"/>
          </a:bodyPr>
          <a:lstStyle/>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Counter argument:</a:t>
            </a:r>
          </a:p>
          <a:p>
            <a:pPr marL="0" lvl="0" indent="0">
              <a:lnSpc>
                <a:spcPct val="120000"/>
              </a:lnSpc>
              <a:spcBef>
                <a:spcPts val="0"/>
              </a:spcBef>
              <a:spcAft>
                <a:spcPts val="600"/>
              </a:spcAft>
              <a:buNone/>
            </a:pPr>
            <a:endParaRPr lang="en-US" sz="2000" b="1" dirty="0" smtClean="0">
              <a:latin typeface="Arial Black" charset="0"/>
              <a:ea typeface="Arial Black" charset="0"/>
              <a:cs typeface="Arial Black" charset="0"/>
            </a:endParaRPr>
          </a:p>
          <a:p>
            <a:pPr marL="0" lvl="0" indent="0">
              <a:lnSpc>
                <a:spcPct val="120000"/>
              </a:lnSpc>
              <a:spcBef>
                <a:spcPts val="0"/>
              </a:spcBef>
              <a:spcAft>
                <a:spcPts val="600"/>
              </a:spcAft>
              <a:buNone/>
            </a:pPr>
            <a:endParaRPr lang="en-US" sz="2000" b="1" dirty="0" smtClean="0">
              <a:latin typeface="Arial Black" charset="0"/>
              <a:ea typeface="Arial Black" charset="0"/>
              <a:cs typeface="Arial Black" charset="0"/>
            </a:endParaRPr>
          </a:p>
          <a:p>
            <a:pPr marL="0" lvl="0" indent="0">
              <a:lnSpc>
                <a:spcPct val="120000"/>
              </a:lnSpc>
              <a:spcBef>
                <a:spcPts val="0"/>
              </a:spcBef>
              <a:spcAft>
                <a:spcPts val="600"/>
              </a:spcAft>
              <a:buNone/>
            </a:pPr>
            <a:endParaRPr lang="en-US" sz="2000" b="1" dirty="0" smtClean="0">
              <a:latin typeface="Arial Black" charset="0"/>
              <a:ea typeface="Arial Black" charset="0"/>
              <a:cs typeface="Arial Black" charset="0"/>
            </a:endParaRPr>
          </a:p>
          <a:p>
            <a:pPr marL="0" lvl="0" indent="0">
              <a:lnSpc>
                <a:spcPct val="120000"/>
              </a:lnSpc>
              <a:spcBef>
                <a:spcPts val="0"/>
              </a:spcBef>
              <a:spcAft>
                <a:spcPts val="600"/>
              </a:spcAft>
              <a:buNone/>
            </a:pPr>
            <a:endParaRPr lang="en-US" sz="2000" b="1" dirty="0">
              <a:latin typeface="Arial Black" charset="0"/>
              <a:ea typeface="Arial Black" charset="0"/>
              <a:cs typeface="Arial Black" charset="0"/>
            </a:endParaRPr>
          </a:p>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Some UBI supporters want to abolish </a:t>
            </a:r>
            <a:r>
              <a:rPr lang="en-US" sz="2000" b="1" u="sng" dirty="0" smtClean="0">
                <a:latin typeface="Arial Black" charset="0"/>
                <a:ea typeface="Arial Black" charset="0"/>
                <a:cs typeface="Arial Black" charset="0"/>
              </a:rPr>
              <a:t>all</a:t>
            </a:r>
            <a:r>
              <a:rPr lang="en-US" sz="2000" b="1" dirty="0" smtClean="0">
                <a:latin typeface="Arial Black" charset="0"/>
                <a:ea typeface="Arial Black" charset="0"/>
                <a:cs typeface="Arial Black" charset="0"/>
              </a:rPr>
              <a:t> means-tested social benefits in exchange for a UBI → but radical simplification of social security creates problems such as:</a:t>
            </a:r>
          </a:p>
          <a:p>
            <a:pPr>
              <a:lnSpc>
                <a:spcPct val="120000"/>
              </a:lnSpc>
              <a:spcBef>
                <a:spcPts val="0"/>
              </a:spcBef>
              <a:spcAft>
                <a:spcPts val="600"/>
              </a:spcAft>
              <a:buFont typeface="Wingdings" charset="2"/>
              <a:buChar char="§"/>
            </a:pPr>
            <a:r>
              <a:rPr lang="en-US" sz="1900" b="1" dirty="0">
                <a:latin typeface="Arial Black" charset="0"/>
                <a:ea typeface="Arial Black" charset="0"/>
                <a:cs typeface="Arial Black" charset="0"/>
              </a:rPr>
              <a:t>No more special support schemes for special cases (e.g. single parents</a:t>
            </a:r>
            <a:r>
              <a:rPr lang="en-US" sz="1900" b="1" dirty="0" smtClean="0">
                <a:latin typeface="Arial Black" charset="0"/>
                <a:ea typeface="Arial Black" charset="0"/>
                <a:cs typeface="Arial Black" charset="0"/>
              </a:rPr>
              <a:t>)</a:t>
            </a:r>
          </a:p>
          <a:p>
            <a:pPr lvl="0">
              <a:lnSpc>
                <a:spcPct val="120000"/>
              </a:lnSpc>
              <a:spcBef>
                <a:spcPts val="0"/>
              </a:spcBef>
              <a:spcAft>
                <a:spcPts val="600"/>
              </a:spcAft>
              <a:buFont typeface="Wingdings" charset="2"/>
              <a:buChar char="§"/>
            </a:pPr>
            <a:r>
              <a:rPr lang="en-US" sz="1900" b="1" dirty="0">
                <a:latin typeface="Arial Black" charset="0"/>
                <a:ea typeface="Arial Black" charset="0"/>
                <a:cs typeface="Arial Black" charset="0"/>
              </a:rPr>
              <a:t>P</a:t>
            </a:r>
            <a:r>
              <a:rPr lang="en-US" sz="1900" b="1" dirty="0" smtClean="0">
                <a:latin typeface="Arial Black" charset="0"/>
                <a:ea typeface="Arial Black" charset="0"/>
                <a:cs typeface="Arial Black" charset="0"/>
              </a:rPr>
              <a:t>ermanent 24-hours care cannot be paid from a UBI </a:t>
            </a:r>
            <a:r>
              <a:rPr lang="en-US" sz="1900" b="1" dirty="0">
                <a:latin typeface="Arial Black" charset="0"/>
                <a:ea typeface="Arial Black" charset="0"/>
                <a:cs typeface="Arial Black" charset="0"/>
              </a:rPr>
              <a:t>of € 973 a </a:t>
            </a:r>
            <a:r>
              <a:rPr lang="en-US" sz="1900" b="1" dirty="0" smtClean="0">
                <a:latin typeface="Arial Black" charset="0"/>
                <a:ea typeface="Arial Black" charset="0"/>
                <a:cs typeface="Arial Black" charset="0"/>
              </a:rPr>
              <a:t>month!</a:t>
            </a:r>
          </a:p>
          <a:p>
            <a:pPr lvl="0">
              <a:lnSpc>
                <a:spcPct val="120000"/>
              </a:lnSpc>
              <a:spcBef>
                <a:spcPts val="0"/>
              </a:spcBef>
              <a:spcAft>
                <a:spcPts val="600"/>
              </a:spcAft>
              <a:buFont typeface="Wingdings" charset="2"/>
              <a:buChar char="§"/>
            </a:pPr>
            <a:r>
              <a:rPr lang="en-US" sz="1900" b="1" dirty="0" smtClean="0">
                <a:latin typeface="Arial Black" charset="0"/>
                <a:ea typeface="Arial Black" charset="0"/>
                <a:cs typeface="Arial Black" charset="0"/>
              </a:rPr>
              <a:t>Higher income earners experience a drastic income cut in case of (chronic) diseases or firing</a:t>
            </a:r>
            <a:endParaRPr lang="en-US" sz="1900" b="1" dirty="0">
              <a:latin typeface="Arial Black" charset="0"/>
              <a:ea typeface="Arial Black" charset="0"/>
              <a:cs typeface="Arial Black" charset="0"/>
            </a:endParaRPr>
          </a:p>
        </p:txBody>
      </p:sp>
      <p:sp>
        <p:nvSpPr>
          <p:cNvPr id="4" name="Rechthoek 3"/>
          <p:cNvSpPr/>
          <p:nvPr/>
        </p:nvSpPr>
        <p:spPr>
          <a:xfrm>
            <a:off x="838200" y="2291788"/>
            <a:ext cx="10515600" cy="1388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20000"/>
              </a:lnSpc>
              <a:spcAft>
                <a:spcPts val="600"/>
              </a:spcAft>
              <a:defRPr/>
            </a:pPr>
            <a:r>
              <a:rPr lang="en-US" b="1" dirty="0">
                <a:solidFill>
                  <a:schemeClr val="tx1"/>
                </a:solidFill>
                <a:latin typeface="Arial Black" charset="0"/>
                <a:ea typeface="Arial Black" charset="0"/>
                <a:cs typeface="Arial Black" charset="0"/>
              </a:rPr>
              <a:t>Is it ethical, treating </a:t>
            </a:r>
            <a:r>
              <a:rPr lang="en-US" b="1" u="sng" dirty="0">
                <a:solidFill>
                  <a:schemeClr val="tx1"/>
                </a:solidFill>
                <a:latin typeface="Arial Black" charset="0"/>
                <a:ea typeface="Arial Black" charset="0"/>
                <a:cs typeface="Arial Black" charset="0"/>
              </a:rPr>
              <a:t>un</a:t>
            </a:r>
            <a:r>
              <a:rPr lang="en-US" b="1" dirty="0">
                <a:solidFill>
                  <a:schemeClr val="tx1"/>
                </a:solidFill>
                <a:latin typeface="Arial Black" charset="0"/>
                <a:ea typeface="Arial Black" charset="0"/>
                <a:cs typeface="Arial Black" charset="0"/>
              </a:rPr>
              <a:t>equal people strictly equally??</a:t>
            </a:r>
          </a:p>
          <a:p>
            <a:pPr lvl="0">
              <a:lnSpc>
                <a:spcPct val="120000"/>
              </a:lnSpc>
              <a:spcAft>
                <a:spcPts val="600"/>
              </a:spcAft>
              <a:defRPr/>
            </a:pPr>
            <a:r>
              <a:rPr lang="en-US" b="1" dirty="0">
                <a:solidFill>
                  <a:schemeClr val="tx1"/>
                </a:solidFill>
                <a:latin typeface="Arial Black" charset="0"/>
                <a:ea typeface="Arial Black" charset="0"/>
                <a:cs typeface="Arial Black" charset="0"/>
              </a:rPr>
              <a:t>N.B. Everybody gets the </a:t>
            </a:r>
            <a:r>
              <a:rPr lang="en-US" b="1" u="sng" dirty="0">
                <a:solidFill>
                  <a:schemeClr val="tx1"/>
                </a:solidFill>
                <a:latin typeface="Arial Black" charset="0"/>
                <a:ea typeface="Arial Black" charset="0"/>
                <a:cs typeface="Arial Black" charset="0"/>
              </a:rPr>
              <a:t>same</a:t>
            </a:r>
            <a:r>
              <a:rPr lang="en-US" b="1" dirty="0">
                <a:solidFill>
                  <a:schemeClr val="tx1"/>
                </a:solidFill>
                <a:latin typeface="Arial Black" charset="0"/>
                <a:ea typeface="Arial Black" charset="0"/>
                <a:cs typeface="Arial Black" charset="0"/>
              </a:rPr>
              <a:t> amount: poor </a:t>
            </a:r>
            <a:r>
              <a:rPr lang="en-US" b="1" dirty="0" smtClean="0">
                <a:solidFill>
                  <a:schemeClr val="tx1"/>
                </a:solidFill>
                <a:latin typeface="Arial Black" charset="0"/>
                <a:ea typeface="Arial Black" charset="0"/>
                <a:cs typeface="Arial Black" charset="0"/>
              </a:rPr>
              <a:t>and </a:t>
            </a:r>
            <a:r>
              <a:rPr lang="en-US" b="1" dirty="0">
                <a:solidFill>
                  <a:schemeClr val="tx1"/>
                </a:solidFill>
                <a:latin typeface="Arial Black" charset="0"/>
                <a:ea typeface="Arial Black" charset="0"/>
                <a:cs typeface="Arial Black" charset="0"/>
              </a:rPr>
              <a:t>rich, fit </a:t>
            </a:r>
            <a:r>
              <a:rPr lang="en-US" b="1" dirty="0" smtClean="0">
                <a:solidFill>
                  <a:schemeClr val="tx1"/>
                </a:solidFill>
                <a:latin typeface="Arial Black" charset="0"/>
                <a:ea typeface="Arial Black" charset="0"/>
                <a:cs typeface="Arial Black" charset="0"/>
              </a:rPr>
              <a:t>and handicapped, </a:t>
            </a:r>
            <a:r>
              <a:rPr lang="en-US" b="1" dirty="0">
                <a:solidFill>
                  <a:schemeClr val="tx1"/>
                </a:solidFill>
                <a:latin typeface="Arial Black" charset="0"/>
                <a:ea typeface="Arial Black" charset="0"/>
                <a:cs typeface="Arial Black" charset="0"/>
              </a:rPr>
              <a:t>having children or not </a:t>
            </a:r>
            <a:r>
              <a:rPr lang="mr-IN" b="1" dirty="0">
                <a:solidFill>
                  <a:schemeClr val="tx1"/>
                </a:solidFill>
                <a:latin typeface="Arial Black" charset="0"/>
                <a:ea typeface="Arial Black" charset="0"/>
                <a:cs typeface="Arial Black" charset="0"/>
              </a:rPr>
              <a:t>…</a:t>
            </a:r>
            <a:endParaRPr lang="en-US" b="1" dirty="0">
              <a:solidFill>
                <a:schemeClr val="tx1"/>
              </a:solidFill>
              <a:latin typeface="Arial Black" charset="0"/>
              <a:ea typeface="Arial Black" charset="0"/>
              <a:cs typeface="Arial Black" charset="0"/>
            </a:endParaRPr>
          </a:p>
        </p:txBody>
      </p:sp>
    </p:spTree>
    <p:extLst>
      <p:ext uri="{BB962C8B-B14F-4D97-AF65-F5344CB8AC3E}">
        <p14:creationId xmlns:p14="http://schemas.microsoft.com/office/powerpoint/2010/main" val="12694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80">
                                          <p:stCondLst>
                                            <p:cond delay="0"/>
                                          </p:stCondLst>
                                        </p:cTn>
                                        <p:tgtEl>
                                          <p:spTgt spid="3">
                                            <p:txEl>
                                              <p:pRg st="5" end="5"/>
                                            </p:txEl>
                                          </p:spTgt>
                                        </p:tgtEl>
                                      </p:cBhvr>
                                    </p:animEffect>
                                    <p:anim calcmode="lin" valueType="num">
                                      <p:cBhvr>
                                        <p:cTn id="1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5" end="5"/>
                                            </p:txEl>
                                          </p:spTgt>
                                        </p:tgtEl>
                                      </p:cBhvr>
                                      <p:to x="100000" y="60000"/>
                                    </p:animScale>
                                    <p:animScale>
                                      <p:cBhvr>
                                        <p:cTn id="20" dur="166" decel="50000">
                                          <p:stCondLst>
                                            <p:cond delay="676"/>
                                          </p:stCondLst>
                                        </p:cTn>
                                        <p:tgtEl>
                                          <p:spTgt spid="3">
                                            <p:txEl>
                                              <p:pRg st="5" end="5"/>
                                            </p:txEl>
                                          </p:spTgt>
                                        </p:tgtEl>
                                      </p:cBhvr>
                                      <p:to x="100000" y="100000"/>
                                    </p:animScale>
                                    <p:animScale>
                                      <p:cBhvr>
                                        <p:cTn id="21" dur="26">
                                          <p:stCondLst>
                                            <p:cond delay="1312"/>
                                          </p:stCondLst>
                                        </p:cTn>
                                        <p:tgtEl>
                                          <p:spTgt spid="3">
                                            <p:txEl>
                                              <p:pRg st="5" end="5"/>
                                            </p:txEl>
                                          </p:spTgt>
                                        </p:tgtEl>
                                      </p:cBhvr>
                                      <p:to x="100000" y="80000"/>
                                    </p:animScale>
                                    <p:animScale>
                                      <p:cBhvr>
                                        <p:cTn id="22" dur="166" decel="50000">
                                          <p:stCondLst>
                                            <p:cond delay="1338"/>
                                          </p:stCondLst>
                                        </p:cTn>
                                        <p:tgtEl>
                                          <p:spTgt spid="3">
                                            <p:txEl>
                                              <p:pRg st="5" end="5"/>
                                            </p:txEl>
                                          </p:spTgt>
                                        </p:tgtEl>
                                      </p:cBhvr>
                                      <p:to x="100000" y="100000"/>
                                    </p:animScale>
                                    <p:animScale>
                                      <p:cBhvr>
                                        <p:cTn id="23" dur="26">
                                          <p:stCondLst>
                                            <p:cond delay="1642"/>
                                          </p:stCondLst>
                                        </p:cTn>
                                        <p:tgtEl>
                                          <p:spTgt spid="3">
                                            <p:txEl>
                                              <p:pRg st="5" end="5"/>
                                            </p:txEl>
                                          </p:spTgt>
                                        </p:tgtEl>
                                      </p:cBhvr>
                                      <p:to x="100000" y="90000"/>
                                    </p:animScale>
                                    <p:animScale>
                                      <p:cBhvr>
                                        <p:cTn id="24" dur="166" decel="50000">
                                          <p:stCondLst>
                                            <p:cond delay="1668"/>
                                          </p:stCondLst>
                                        </p:cTn>
                                        <p:tgtEl>
                                          <p:spTgt spid="3">
                                            <p:txEl>
                                              <p:pRg st="5" end="5"/>
                                            </p:txEl>
                                          </p:spTgt>
                                        </p:tgtEl>
                                      </p:cBhvr>
                                      <p:to x="100000" y="100000"/>
                                    </p:animScale>
                                    <p:animScale>
                                      <p:cBhvr>
                                        <p:cTn id="25" dur="26">
                                          <p:stCondLst>
                                            <p:cond delay="1808"/>
                                          </p:stCondLst>
                                        </p:cTn>
                                        <p:tgtEl>
                                          <p:spTgt spid="3">
                                            <p:txEl>
                                              <p:pRg st="5" end="5"/>
                                            </p:txEl>
                                          </p:spTgt>
                                        </p:tgtEl>
                                      </p:cBhvr>
                                      <p:to x="100000" y="95000"/>
                                    </p:animScale>
                                    <p:animScale>
                                      <p:cBhvr>
                                        <p:cTn id="26" dur="166" decel="50000">
                                          <p:stCondLst>
                                            <p:cond delay="1834"/>
                                          </p:stCondLst>
                                        </p:cTn>
                                        <p:tgtEl>
                                          <p:spTgt spid="3">
                                            <p:txEl>
                                              <p:pRg st="5" end="5"/>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80">
                                          <p:stCondLst>
                                            <p:cond delay="0"/>
                                          </p:stCondLst>
                                        </p:cTn>
                                        <p:tgtEl>
                                          <p:spTgt spid="3">
                                            <p:txEl>
                                              <p:pRg st="6" end="6"/>
                                            </p:txEl>
                                          </p:spTgt>
                                        </p:tgtEl>
                                      </p:cBhvr>
                                    </p:animEffect>
                                    <p:anim calcmode="lin" valueType="num">
                                      <p:cBhvr>
                                        <p:cTn id="3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6" end="6"/>
                                            </p:txEl>
                                          </p:spTgt>
                                        </p:tgtEl>
                                      </p:cBhvr>
                                      <p:to x="100000" y="60000"/>
                                    </p:animScale>
                                    <p:animScale>
                                      <p:cBhvr>
                                        <p:cTn id="38" dur="166" decel="50000">
                                          <p:stCondLst>
                                            <p:cond delay="676"/>
                                          </p:stCondLst>
                                        </p:cTn>
                                        <p:tgtEl>
                                          <p:spTgt spid="3">
                                            <p:txEl>
                                              <p:pRg st="6" end="6"/>
                                            </p:txEl>
                                          </p:spTgt>
                                        </p:tgtEl>
                                      </p:cBhvr>
                                      <p:to x="100000" y="100000"/>
                                    </p:animScale>
                                    <p:animScale>
                                      <p:cBhvr>
                                        <p:cTn id="39" dur="26">
                                          <p:stCondLst>
                                            <p:cond delay="1312"/>
                                          </p:stCondLst>
                                        </p:cTn>
                                        <p:tgtEl>
                                          <p:spTgt spid="3">
                                            <p:txEl>
                                              <p:pRg st="6" end="6"/>
                                            </p:txEl>
                                          </p:spTgt>
                                        </p:tgtEl>
                                      </p:cBhvr>
                                      <p:to x="100000" y="80000"/>
                                    </p:animScale>
                                    <p:animScale>
                                      <p:cBhvr>
                                        <p:cTn id="40" dur="166" decel="50000">
                                          <p:stCondLst>
                                            <p:cond delay="1338"/>
                                          </p:stCondLst>
                                        </p:cTn>
                                        <p:tgtEl>
                                          <p:spTgt spid="3">
                                            <p:txEl>
                                              <p:pRg st="6" end="6"/>
                                            </p:txEl>
                                          </p:spTgt>
                                        </p:tgtEl>
                                      </p:cBhvr>
                                      <p:to x="100000" y="100000"/>
                                    </p:animScale>
                                    <p:animScale>
                                      <p:cBhvr>
                                        <p:cTn id="41" dur="26">
                                          <p:stCondLst>
                                            <p:cond delay="1642"/>
                                          </p:stCondLst>
                                        </p:cTn>
                                        <p:tgtEl>
                                          <p:spTgt spid="3">
                                            <p:txEl>
                                              <p:pRg st="6" end="6"/>
                                            </p:txEl>
                                          </p:spTgt>
                                        </p:tgtEl>
                                      </p:cBhvr>
                                      <p:to x="100000" y="90000"/>
                                    </p:animScale>
                                    <p:animScale>
                                      <p:cBhvr>
                                        <p:cTn id="42" dur="166" decel="50000">
                                          <p:stCondLst>
                                            <p:cond delay="1668"/>
                                          </p:stCondLst>
                                        </p:cTn>
                                        <p:tgtEl>
                                          <p:spTgt spid="3">
                                            <p:txEl>
                                              <p:pRg st="6" end="6"/>
                                            </p:txEl>
                                          </p:spTgt>
                                        </p:tgtEl>
                                      </p:cBhvr>
                                      <p:to x="100000" y="100000"/>
                                    </p:animScale>
                                    <p:animScale>
                                      <p:cBhvr>
                                        <p:cTn id="43" dur="26">
                                          <p:stCondLst>
                                            <p:cond delay="1808"/>
                                          </p:stCondLst>
                                        </p:cTn>
                                        <p:tgtEl>
                                          <p:spTgt spid="3">
                                            <p:txEl>
                                              <p:pRg st="6" end="6"/>
                                            </p:txEl>
                                          </p:spTgt>
                                        </p:tgtEl>
                                      </p:cBhvr>
                                      <p:to x="100000" y="95000"/>
                                    </p:animScale>
                                    <p:animScale>
                                      <p:cBhvr>
                                        <p:cTn id="44" dur="166" decel="50000">
                                          <p:stCondLst>
                                            <p:cond delay="1834"/>
                                          </p:stCondLst>
                                        </p:cTn>
                                        <p:tgtEl>
                                          <p:spTgt spid="3">
                                            <p:txEl>
                                              <p:pRg st="6" end="6"/>
                                            </p:txEl>
                                          </p:spTgt>
                                        </p:tgtEl>
                                      </p:cBhvr>
                                      <p:to x="100000" y="100000"/>
                                    </p:animScale>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wipe(down)">
                                      <p:cBhvr>
                                        <p:cTn id="49" dur="580">
                                          <p:stCondLst>
                                            <p:cond delay="0"/>
                                          </p:stCondLst>
                                        </p:cTn>
                                        <p:tgtEl>
                                          <p:spTgt spid="3">
                                            <p:txEl>
                                              <p:pRg st="7" end="7"/>
                                            </p:txEl>
                                          </p:spTgt>
                                        </p:tgtEl>
                                      </p:cBhvr>
                                    </p:animEffect>
                                    <p:anim calcmode="lin" valueType="num">
                                      <p:cBhvr>
                                        <p:cTn id="5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7" end="7"/>
                                            </p:txEl>
                                          </p:spTgt>
                                        </p:tgtEl>
                                      </p:cBhvr>
                                      <p:to x="100000" y="60000"/>
                                    </p:animScale>
                                    <p:animScale>
                                      <p:cBhvr>
                                        <p:cTn id="56" dur="166" decel="50000">
                                          <p:stCondLst>
                                            <p:cond delay="676"/>
                                          </p:stCondLst>
                                        </p:cTn>
                                        <p:tgtEl>
                                          <p:spTgt spid="3">
                                            <p:txEl>
                                              <p:pRg st="7" end="7"/>
                                            </p:txEl>
                                          </p:spTgt>
                                        </p:tgtEl>
                                      </p:cBhvr>
                                      <p:to x="100000" y="100000"/>
                                    </p:animScale>
                                    <p:animScale>
                                      <p:cBhvr>
                                        <p:cTn id="57" dur="26">
                                          <p:stCondLst>
                                            <p:cond delay="1312"/>
                                          </p:stCondLst>
                                        </p:cTn>
                                        <p:tgtEl>
                                          <p:spTgt spid="3">
                                            <p:txEl>
                                              <p:pRg st="7" end="7"/>
                                            </p:txEl>
                                          </p:spTgt>
                                        </p:tgtEl>
                                      </p:cBhvr>
                                      <p:to x="100000" y="80000"/>
                                    </p:animScale>
                                    <p:animScale>
                                      <p:cBhvr>
                                        <p:cTn id="58" dur="166" decel="50000">
                                          <p:stCondLst>
                                            <p:cond delay="1338"/>
                                          </p:stCondLst>
                                        </p:cTn>
                                        <p:tgtEl>
                                          <p:spTgt spid="3">
                                            <p:txEl>
                                              <p:pRg st="7" end="7"/>
                                            </p:txEl>
                                          </p:spTgt>
                                        </p:tgtEl>
                                      </p:cBhvr>
                                      <p:to x="100000" y="100000"/>
                                    </p:animScale>
                                    <p:animScale>
                                      <p:cBhvr>
                                        <p:cTn id="59" dur="26">
                                          <p:stCondLst>
                                            <p:cond delay="1642"/>
                                          </p:stCondLst>
                                        </p:cTn>
                                        <p:tgtEl>
                                          <p:spTgt spid="3">
                                            <p:txEl>
                                              <p:pRg st="7" end="7"/>
                                            </p:txEl>
                                          </p:spTgt>
                                        </p:tgtEl>
                                      </p:cBhvr>
                                      <p:to x="100000" y="90000"/>
                                    </p:animScale>
                                    <p:animScale>
                                      <p:cBhvr>
                                        <p:cTn id="60" dur="166" decel="50000">
                                          <p:stCondLst>
                                            <p:cond delay="1668"/>
                                          </p:stCondLst>
                                        </p:cTn>
                                        <p:tgtEl>
                                          <p:spTgt spid="3">
                                            <p:txEl>
                                              <p:pRg st="7" end="7"/>
                                            </p:txEl>
                                          </p:spTgt>
                                        </p:tgtEl>
                                      </p:cBhvr>
                                      <p:to x="100000" y="100000"/>
                                    </p:animScale>
                                    <p:animScale>
                                      <p:cBhvr>
                                        <p:cTn id="61" dur="26">
                                          <p:stCondLst>
                                            <p:cond delay="1808"/>
                                          </p:stCondLst>
                                        </p:cTn>
                                        <p:tgtEl>
                                          <p:spTgt spid="3">
                                            <p:txEl>
                                              <p:pRg st="7" end="7"/>
                                            </p:txEl>
                                          </p:spTgt>
                                        </p:tgtEl>
                                      </p:cBhvr>
                                      <p:to x="100000" y="95000"/>
                                    </p:animScale>
                                    <p:animScale>
                                      <p:cBhvr>
                                        <p:cTn id="62" dur="166" decel="50000">
                                          <p:stCondLst>
                                            <p:cond delay="1834"/>
                                          </p:stCondLst>
                                        </p:cTn>
                                        <p:tgtEl>
                                          <p:spTgt spid="3">
                                            <p:txEl>
                                              <p:pRg st="7" end="7"/>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Effect transition="in" filter="wipe(down)">
                                      <p:cBhvr>
                                        <p:cTn id="67" dur="580">
                                          <p:stCondLst>
                                            <p:cond delay="0"/>
                                          </p:stCondLst>
                                        </p:cTn>
                                        <p:tgtEl>
                                          <p:spTgt spid="3">
                                            <p:txEl>
                                              <p:pRg st="8" end="8"/>
                                            </p:txEl>
                                          </p:spTgt>
                                        </p:tgtEl>
                                      </p:cBhvr>
                                    </p:animEffect>
                                    <p:anim calcmode="lin" valueType="num">
                                      <p:cBhvr>
                                        <p:cTn id="6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txEl>
                                              <p:pRg st="8" end="8"/>
                                            </p:txEl>
                                          </p:spTgt>
                                        </p:tgtEl>
                                      </p:cBhvr>
                                      <p:to x="100000" y="60000"/>
                                    </p:animScale>
                                    <p:animScale>
                                      <p:cBhvr>
                                        <p:cTn id="74" dur="166" decel="50000">
                                          <p:stCondLst>
                                            <p:cond delay="676"/>
                                          </p:stCondLst>
                                        </p:cTn>
                                        <p:tgtEl>
                                          <p:spTgt spid="3">
                                            <p:txEl>
                                              <p:pRg st="8" end="8"/>
                                            </p:txEl>
                                          </p:spTgt>
                                        </p:tgtEl>
                                      </p:cBhvr>
                                      <p:to x="100000" y="100000"/>
                                    </p:animScale>
                                    <p:animScale>
                                      <p:cBhvr>
                                        <p:cTn id="75" dur="26">
                                          <p:stCondLst>
                                            <p:cond delay="1312"/>
                                          </p:stCondLst>
                                        </p:cTn>
                                        <p:tgtEl>
                                          <p:spTgt spid="3">
                                            <p:txEl>
                                              <p:pRg st="8" end="8"/>
                                            </p:txEl>
                                          </p:spTgt>
                                        </p:tgtEl>
                                      </p:cBhvr>
                                      <p:to x="100000" y="80000"/>
                                    </p:animScale>
                                    <p:animScale>
                                      <p:cBhvr>
                                        <p:cTn id="76" dur="166" decel="50000">
                                          <p:stCondLst>
                                            <p:cond delay="1338"/>
                                          </p:stCondLst>
                                        </p:cTn>
                                        <p:tgtEl>
                                          <p:spTgt spid="3">
                                            <p:txEl>
                                              <p:pRg st="8" end="8"/>
                                            </p:txEl>
                                          </p:spTgt>
                                        </p:tgtEl>
                                      </p:cBhvr>
                                      <p:to x="100000" y="100000"/>
                                    </p:animScale>
                                    <p:animScale>
                                      <p:cBhvr>
                                        <p:cTn id="77" dur="26">
                                          <p:stCondLst>
                                            <p:cond delay="1642"/>
                                          </p:stCondLst>
                                        </p:cTn>
                                        <p:tgtEl>
                                          <p:spTgt spid="3">
                                            <p:txEl>
                                              <p:pRg st="8" end="8"/>
                                            </p:txEl>
                                          </p:spTgt>
                                        </p:tgtEl>
                                      </p:cBhvr>
                                      <p:to x="100000" y="90000"/>
                                    </p:animScale>
                                    <p:animScale>
                                      <p:cBhvr>
                                        <p:cTn id="78" dur="166" decel="50000">
                                          <p:stCondLst>
                                            <p:cond delay="1668"/>
                                          </p:stCondLst>
                                        </p:cTn>
                                        <p:tgtEl>
                                          <p:spTgt spid="3">
                                            <p:txEl>
                                              <p:pRg st="8" end="8"/>
                                            </p:txEl>
                                          </p:spTgt>
                                        </p:tgtEl>
                                      </p:cBhvr>
                                      <p:to x="100000" y="100000"/>
                                    </p:animScale>
                                    <p:animScale>
                                      <p:cBhvr>
                                        <p:cTn id="79" dur="26">
                                          <p:stCondLst>
                                            <p:cond delay="1808"/>
                                          </p:stCondLst>
                                        </p:cTn>
                                        <p:tgtEl>
                                          <p:spTgt spid="3">
                                            <p:txEl>
                                              <p:pRg st="8" end="8"/>
                                            </p:txEl>
                                          </p:spTgt>
                                        </p:tgtEl>
                                      </p:cBhvr>
                                      <p:to x="100000" y="95000"/>
                                    </p:animScale>
                                    <p:animScale>
                                      <p:cBhvr>
                                        <p:cTn id="80"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365125"/>
            <a:ext cx="10690185" cy="1628775"/>
          </a:xfrm>
          <a:solidFill>
            <a:schemeClr val="accent4">
              <a:lumMod val="20000"/>
              <a:lumOff val="80000"/>
            </a:schemeClr>
          </a:solidFill>
        </p:spPr>
        <p:txBody>
          <a:bodyPr>
            <a:normAutofit/>
          </a:bodyPr>
          <a:lstStyle/>
          <a:p>
            <a:pPr>
              <a:lnSpc>
                <a:spcPct val="120000"/>
              </a:lnSpc>
              <a:spcBef>
                <a:spcPts val="0"/>
              </a:spcBef>
              <a:spcAft>
                <a:spcPts val="600"/>
              </a:spcAft>
            </a:pPr>
            <a:r>
              <a:rPr lang="en-US" sz="2400" b="1" dirty="0" smtClean="0">
                <a:solidFill>
                  <a:srgbClr val="002060"/>
                </a:solidFill>
                <a:latin typeface="Arial Black" charset="0"/>
                <a:ea typeface="Arial Black" charset="0"/>
                <a:cs typeface="Arial Black" charset="0"/>
              </a:rPr>
              <a:t>Evaluating the arguments in favor of UBI:</a:t>
            </a:r>
            <a:br>
              <a:rPr lang="en-US" sz="2400" b="1" dirty="0" smtClean="0">
                <a:solidFill>
                  <a:srgbClr val="002060"/>
                </a:solidFill>
                <a:latin typeface="Arial Black" charset="0"/>
                <a:ea typeface="Arial Black" charset="0"/>
                <a:cs typeface="Arial Black" charset="0"/>
              </a:rPr>
            </a:br>
            <a:r>
              <a:rPr lang="en-US" sz="2400" b="1" dirty="0" smtClean="0">
                <a:solidFill>
                  <a:srgbClr val="002060"/>
                </a:solidFill>
                <a:latin typeface="Arial Black" charset="0"/>
                <a:ea typeface="Arial Black" charset="0"/>
                <a:cs typeface="Arial Black" charset="0"/>
              </a:rPr>
              <a:t>f): Radical simplification of social security; low overhead costs</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2260599"/>
            <a:ext cx="10515600" cy="3916363"/>
          </a:xfrm>
        </p:spPr>
        <p:txBody>
          <a:bodyPr>
            <a:normAutofit/>
          </a:bodyPr>
          <a:lstStyle/>
          <a:p>
            <a:pPr marL="0" lvl="0" indent="0">
              <a:lnSpc>
                <a:spcPct val="150000"/>
              </a:lnSpc>
              <a:spcBef>
                <a:spcPts val="0"/>
              </a:spcBef>
              <a:spcAft>
                <a:spcPts val="600"/>
              </a:spcAft>
              <a:buNone/>
              <a:defRPr/>
            </a:pPr>
            <a:r>
              <a:rPr lang="en-US" sz="2000" b="1" dirty="0" smtClean="0">
                <a:latin typeface="Arial Black" charset="0"/>
                <a:ea typeface="Arial Black" charset="0"/>
                <a:cs typeface="Arial Black" charset="0"/>
              </a:rPr>
              <a:t>Counter argument: Todays overhead costs for social security are not excessive (2 </a:t>
            </a:r>
            <a:r>
              <a:rPr lang="mr-IN" sz="2000" b="1" dirty="0">
                <a:latin typeface="Arial Black" charset="0"/>
                <a:ea typeface="Arial Black" charset="0"/>
                <a:cs typeface="Arial Black" charset="0"/>
              </a:rPr>
              <a:t>–</a:t>
            </a:r>
            <a:r>
              <a:rPr lang="en-US" sz="2000" b="1" dirty="0" smtClean="0">
                <a:latin typeface="Arial Black" charset="0"/>
                <a:ea typeface="Arial Black" charset="0"/>
                <a:cs typeface="Arial Black" charset="0"/>
              </a:rPr>
              <a:t> 3 Billion)</a:t>
            </a:r>
          </a:p>
          <a:p>
            <a:pPr marL="0" marR="0" lvl="0" indent="0" defTabSz="914400" eaLnBrk="1" fontAlgn="auto" latinLnBrk="0" hangingPunct="1">
              <a:lnSpc>
                <a:spcPct val="150000"/>
              </a:lnSpc>
              <a:spcBef>
                <a:spcPts val="0"/>
              </a:spcBef>
              <a:spcAft>
                <a:spcPts val="600"/>
              </a:spcAft>
              <a:buClrTx/>
              <a:buSzTx/>
              <a:buFontTx/>
              <a:buNone/>
              <a:tabLst/>
              <a:defRPr/>
            </a:pPr>
            <a:endParaRPr lang="en-US" sz="2000" b="1" dirty="0" smtClean="0">
              <a:latin typeface="Arial Black" charset="0"/>
              <a:ea typeface="Arial Black" charset="0"/>
              <a:cs typeface="Arial Black" charset="0"/>
            </a:endParaRPr>
          </a:p>
          <a:p>
            <a:pPr marL="0" marR="0" lvl="0" indent="0" defTabSz="914400" eaLnBrk="1" fontAlgn="auto" latinLnBrk="0" hangingPunct="1">
              <a:lnSpc>
                <a:spcPct val="15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Even with an OBI, the above-named problematic cases require tailor-made solutions </a:t>
            </a: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 </a:t>
            </a:r>
          </a:p>
        </p:txBody>
      </p:sp>
    </p:spTree>
    <p:extLst>
      <p:ext uri="{BB962C8B-B14F-4D97-AF65-F5344CB8AC3E}">
        <p14:creationId xmlns:p14="http://schemas.microsoft.com/office/powerpoint/2010/main" val="167907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rmAutofit/>
          </a:bodyPr>
          <a:lstStyle/>
          <a:p>
            <a:pPr>
              <a:lnSpc>
                <a:spcPct val="120000"/>
              </a:lnSpc>
              <a:spcBef>
                <a:spcPts val="0"/>
              </a:spcBef>
              <a:spcAft>
                <a:spcPts val="600"/>
              </a:spcAft>
            </a:pPr>
            <a:r>
              <a:rPr lang="en-US" sz="2400" b="1" dirty="0" smtClean="0">
                <a:solidFill>
                  <a:srgbClr val="002060"/>
                </a:solidFill>
                <a:latin typeface="Arial Black" charset="0"/>
                <a:ea typeface="Arial Black" charset="0"/>
                <a:cs typeface="Arial Black" charset="0"/>
              </a:rPr>
              <a:t>Evaluating the arguments in favor of UBI:</a:t>
            </a:r>
            <a:br>
              <a:rPr lang="en-US" sz="2400" b="1" dirty="0" smtClean="0">
                <a:solidFill>
                  <a:srgbClr val="002060"/>
                </a:solidFill>
                <a:latin typeface="Arial Black" charset="0"/>
                <a:ea typeface="Arial Black" charset="0"/>
                <a:cs typeface="Arial Black" charset="0"/>
              </a:rPr>
            </a:br>
            <a:r>
              <a:rPr lang="en-US" sz="2400" b="1" dirty="0" smtClean="0">
                <a:solidFill>
                  <a:srgbClr val="002060"/>
                </a:solidFill>
                <a:latin typeface="Arial Black" charset="0"/>
                <a:ea typeface="Arial Black" charset="0"/>
                <a:cs typeface="Arial Black" charset="0"/>
              </a:rPr>
              <a:t>g) Too high wage costs (threat of globalization!)</a:t>
            </a:r>
            <a:endParaRPr lang="en-US" sz="2400" b="1" dirty="0">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1825624"/>
            <a:ext cx="10515600" cy="4549775"/>
          </a:xfrm>
        </p:spPr>
        <p:txBody>
          <a:bodyPr>
            <a:normAutofit/>
          </a:bodyPr>
          <a:lstStyle/>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Counter argument:</a:t>
            </a:r>
          </a:p>
          <a:p>
            <a:pPr marR="0" lvl="0" defTabSz="914400" eaLnBrk="1" fontAlgn="auto" latinLnBrk="0" hangingPunct="1">
              <a:lnSpc>
                <a:spcPct val="120000"/>
              </a:lnSpc>
              <a:spcBef>
                <a:spcPts val="0"/>
              </a:spcBef>
              <a:spcAft>
                <a:spcPts val="600"/>
              </a:spcAft>
              <a:buClrTx/>
              <a:buSzTx/>
              <a:buFont typeface="Wingdings" charset="2"/>
              <a:buChar char="§"/>
              <a:tabLst/>
              <a:defRPr/>
            </a:pPr>
            <a:r>
              <a:rPr lang="en-US" sz="2000" b="1" dirty="0" smtClean="0">
                <a:latin typeface="Arial Black" charset="0"/>
                <a:ea typeface="Arial Black" charset="0"/>
                <a:cs typeface="Arial Black" charset="0"/>
              </a:rPr>
              <a:t>Capital incomes are high (Piketty!)</a:t>
            </a:r>
          </a:p>
          <a:p>
            <a:pPr marR="0" lvl="0" defTabSz="914400" eaLnBrk="1" fontAlgn="auto" latinLnBrk="0" hangingPunct="1">
              <a:lnSpc>
                <a:spcPct val="120000"/>
              </a:lnSpc>
              <a:spcBef>
                <a:spcPts val="0"/>
              </a:spcBef>
              <a:spcAft>
                <a:spcPts val="600"/>
              </a:spcAft>
              <a:buClrTx/>
              <a:buSzTx/>
              <a:buFont typeface="Wingdings" charset="2"/>
              <a:buChar char="§"/>
              <a:tabLst/>
              <a:defRPr/>
            </a:pPr>
            <a:r>
              <a:rPr lang="en-US" sz="2000" b="1" dirty="0">
                <a:latin typeface="Arial Black" charset="0"/>
                <a:ea typeface="Arial Black" charset="0"/>
                <a:cs typeface="Arial Black" charset="0"/>
              </a:rPr>
              <a:t>T</a:t>
            </a:r>
            <a:r>
              <a:rPr lang="en-US" sz="2000" b="1" dirty="0" smtClean="0">
                <a:latin typeface="Arial Black" charset="0"/>
                <a:ea typeface="Arial Black" charset="0"/>
                <a:cs typeface="Arial Black" charset="0"/>
              </a:rPr>
              <a:t>he Netherlands (and the Eurozone) have giant export surpluses!</a:t>
            </a:r>
          </a:p>
          <a:p>
            <a:pPr marR="0" lvl="0" defTabSz="914400" eaLnBrk="1" fontAlgn="auto" latinLnBrk="0" hangingPunct="1">
              <a:lnSpc>
                <a:spcPct val="120000"/>
              </a:lnSpc>
              <a:spcBef>
                <a:spcPts val="0"/>
              </a:spcBef>
              <a:spcAft>
                <a:spcPts val="600"/>
              </a:spcAft>
              <a:buClrTx/>
              <a:buSzTx/>
              <a:buFont typeface="Wingdings" charset="2"/>
              <a:buChar char="§"/>
              <a:tabLst/>
              <a:defRPr/>
            </a:pPr>
            <a:r>
              <a:rPr lang="en-US" sz="2000" b="1" dirty="0" smtClean="0">
                <a:latin typeface="Arial Black" charset="0"/>
                <a:ea typeface="Arial Black" charset="0"/>
                <a:cs typeface="Arial Black" charset="0"/>
              </a:rPr>
              <a:t>Lower wage costs have a </a:t>
            </a:r>
            <a:r>
              <a:rPr lang="en-US" sz="2000" b="1" dirty="0" smtClean="0">
                <a:solidFill>
                  <a:srgbClr val="002060"/>
                </a:solidFill>
                <a:latin typeface="Arial Black" charset="0"/>
                <a:ea typeface="Arial Black" charset="0"/>
                <a:cs typeface="Arial Black" charset="0"/>
              </a:rPr>
              <a:t>negative</a:t>
            </a:r>
            <a:r>
              <a:rPr lang="en-US" sz="2000" b="1" dirty="0" smtClean="0">
                <a:latin typeface="Arial Black" charset="0"/>
                <a:ea typeface="Arial Black" charset="0"/>
                <a:cs typeface="Arial Black" charset="0"/>
              </a:rPr>
              <a:t> impact on labor productivity growth </a:t>
            </a: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 wage subsidization will reinforce the productivity crisis!</a:t>
            </a: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N.B.: </a:t>
            </a:r>
            <a:r>
              <a:rPr lang="en-US" sz="2000" b="1" dirty="0">
                <a:latin typeface="Arial Black" charset="0"/>
                <a:ea typeface="Arial Black" charset="0"/>
                <a:cs typeface="Arial Black" charset="0"/>
              </a:rPr>
              <a:t>A</a:t>
            </a:r>
            <a:r>
              <a:rPr lang="en-US" sz="2000" b="1" dirty="0" smtClean="0">
                <a:latin typeface="Arial Black" charset="0"/>
                <a:ea typeface="Arial Black" charset="0"/>
                <a:cs typeface="Arial Black" charset="0"/>
              </a:rPr>
              <a:t> one-per cent lower wage growth leads to an 0.4 % lower growth of labor productivity</a:t>
            </a:r>
          </a:p>
          <a:p>
            <a:pPr marL="0" indent="0">
              <a:lnSpc>
                <a:spcPct val="120000"/>
              </a:lnSpc>
              <a:spcBef>
                <a:spcPts val="0"/>
              </a:spcBef>
              <a:spcAft>
                <a:spcPts val="600"/>
              </a:spcAft>
              <a:buNone/>
            </a:pPr>
            <a:r>
              <a:rPr lang="en-US" sz="2000" dirty="0" smtClean="0">
                <a:latin typeface="Arial" charset="0"/>
                <a:ea typeface="Arial" charset="0"/>
                <a:cs typeface="Arial" charset="0"/>
              </a:rPr>
              <a:t>Source: Vergeer, R. &amp; A. Kleinknecht (2014): ‘Does labor market deregulation reduce labor productivity growth? A panel data analysis of 20 OECD countries (1960-2004)’, </a:t>
            </a:r>
            <a:r>
              <a:rPr lang="en-US" sz="2000" i="1" dirty="0" smtClean="0">
                <a:latin typeface="Arial" charset="0"/>
                <a:ea typeface="Arial" charset="0"/>
                <a:cs typeface="Arial" charset="0"/>
              </a:rPr>
              <a:t>International Labor Review</a:t>
            </a:r>
            <a:r>
              <a:rPr lang="en-US" sz="2000" dirty="0" smtClean="0">
                <a:latin typeface="Arial" charset="0"/>
                <a:ea typeface="Arial" charset="0"/>
                <a:cs typeface="Arial" charset="0"/>
              </a:rPr>
              <a:t>, 153(3), p. 365-393.</a:t>
            </a:r>
            <a:endParaRPr lang="en-US" sz="2000" dirty="0">
              <a:latin typeface="Arial" charset="0"/>
              <a:ea typeface="Arial" charset="0"/>
              <a:cs typeface="Arial" charset="0"/>
            </a:endParaRPr>
          </a:p>
        </p:txBody>
      </p:sp>
    </p:spTree>
    <p:extLst>
      <p:ext uri="{BB962C8B-B14F-4D97-AF65-F5344CB8AC3E}">
        <p14:creationId xmlns:p14="http://schemas.microsoft.com/office/powerpoint/2010/main" val="126066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ssolv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rmAutofit/>
          </a:bodyPr>
          <a:lstStyle/>
          <a:p>
            <a:r>
              <a:rPr lang="en-US" sz="2400" b="1" dirty="0" smtClean="0">
                <a:solidFill>
                  <a:srgbClr val="002060"/>
                </a:solidFill>
                <a:latin typeface="Arial Black" charset="0"/>
                <a:ea typeface="Arial Black" charset="0"/>
                <a:cs typeface="Arial Black" charset="0"/>
              </a:rPr>
              <a:t>Another ethical problem behind the UBI</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p:txBody>
          <a:bodyPr>
            <a:normAutofit/>
          </a:bodyPr>
          <a:lstStyle/>
          <a:p>
            <a:pPr marL="0" marR="0" lvl="0" indent="0" defTabSz="914400" eaLnBrk="1" fontAlgn="auto" latinLnBrk="0" hangingPunct="1">
              <a:lnSpc>
                <a:spcPct val="130000"/>
              </a:lnSpc>
              <a:spcBef>
                <a:spcPts val="0"/>
              </a:spcBef>
              <a:spcAft>
                <a:spcPts val="1200"/>
              </a:spcAft>
              <a:buClrTx/>
              <a:buSzTx/>
              <a:buFontTx/>
              <a:buNone/>
              <a:tabLst/>
              <a:defRPr/>
            </a:pPr>
            <a:r>
              <a:rPr lang="en-US" sz="2000" b="1" dirty="0" smtClean="0">
                <a:latin typeface="Arial Black" charset="0"/>
                <a:ea typeface="Arial Black" charset="0"/>
                <a:cs typeface="Arial Black" charset="0"/>
              </a:rPr>
              <a:t>Can you help poor and 'less-useful' people by simply handing over money?</a:t>
            </a:r>
          </a:p>
          <a:p>
            <a:pPr marR="0" lvl="0" defTabSz="914400" eaLnBrk="1" fontAlgn="auto" latinLnBrk="0" hangingPunct="1">
              <a:lnSpc>
                <a:spcPct val="130000"/>
              </a:lnSpc>
              <a:spcBef>
                <a:spcPts val="0"/>
              </a:spcBef>
              <a:spcAft>
                <a:spcPts val="1200"/>
              </a:spcAft>
              <a:buClrTx/>
              <a:buSzTx/>
              <a:buFont typeface="Wingdings" charset="2"/>
              <a:buChar char="§"/>
              <a:tabLst/>
              <a:defRPr/>
            </a:pPr>
            <a:r>
              <a:rPr lang="en-US" sz="2000" b="1" dirty="0" smtClean="0">
                <a:latin typeface="Arial Black" charset="0"/>
                <a:ea typeface="Arial Black" charset="0"/>
                <a:cs typeface="Arial Black" charset="0"/>
              </a:rPr>
              <a:t>The money can also be used for subsidizing addictions (alcohol, drugs, games)!</a:t>
            </a:r>
          </a:p>
          <a:p>
            <a:pPr>
              <a:lnSpc>
                <a:spcPct val="130000"/>
              </a:lnSpc>
              <a:spcBef>
                <a:spcPts val="0"/>
              </a:spcBef>
              <a:spcAft>
                <a:spcPts val="1200"/>
              </a:spcAft>
              <a:buFont typeface="Wingdings" charset="2"/>
              <a:buChar char="§"/>
              <a:defRPr/>
            </a:pPr>
            <a:r>
              <a:rPr lang="en-US" sz="2000" b="1" dirty="0" smtClean="0">
                <a:latin typeface="Arial Black" charset="0"/>
                <a:ea typeface="Arial Black" charset="0"/>
                <a:cs typeface="Arial Black" charset="0"/>
              </a:rPr>
              <a:t>Do not underestimate the value of paid work: </a:t>
            </a:r>
          </a:p>
          <a:p>
            <a:pPr lvl="1">
              <a:lnSpc>
                <a:spcPct val="130000"/>
              </a:lnSpc>
              <a:spcBef>
                <a:spcPts val="0"/>
              </a:spcBef>
              <a:spcAft>
                <a:spcPts val="1200"/>
              </a:spcAft>
              <a:buFont typeface="Wingdings" panose="05000000000000000000" pitchFamily="2" charset="2"/>
              <a:buChar char="Ø"/>
              <a:defRPr/>
            </a:pPr>
            <a:r>
              <a:rPr lang="en-US" sz="2000" b="1" dirty="0" smtClean="0">
                <a:latin typeface="Arial Black" charset="0"/>
                <a:ea typeface="Arial Black" charset="0"/>
                <a:cs typeface="Arial Black" charset="0"/>
              </a:rPr>
              <a:t>For many people, work is not simply '</a:t>
            </a:r>
            <a:r>
              <a:rPr lang="en-US" sz="2000" b="1" dirty="0" err="1" smtClean="0">
                <a:latin typeface="Arial Black" charset="0"/>
                <a:ea typeface="Arial Black" charset="0"/>
                <a:cs typeface="Arial Black" charset="0"/>
              </a:rPr>
              <a:t>labeur</a:t>
            </a:r>
            <a:r>
              <a:rPr lang="en-US" sz="2000" b="1" dirty="0" smtClean="0">
                <a:latin typeface="Arial Black" charset="0"/>
                <a:ea typeface="Arial Black" charset="0"/>
                <a:cs typeface="Arial Black" charset="0"/>
              </a:rPr>
              <a:t>', just for earning money</a:t>
            </a:r>
          </a:p>
          <a:p>
            <a:pPr lvl="1">
              <a:lnSpc>
                <a:spcPct val="130000"/>
              </a:lnSpc>
              <a:spcBef>
                <a:spcPts val="0"/>
              </a:spcBef>
              <a:spcAft>
                <a:spcPts val="1200"/>
              </a:spcAft>
              <a:buFont typeface="Wingdings" panose="05000000000000000000" pitchFamily="2" charset="2"/>
              <a:buChar char="Ø"/>
              <a:defRPr/>
            </a:pPr>
            <a:r>
              <a:rPr lang="en-US" sz="2000" b="1" dirty="0" smtClean="0">
                <a:latin typeface="Arial Black" charset="0"/>
                <a:ea typeface="Arial Black" charset="0"/>
                <a:cs typeface="Arial Black" charset="0"/>
              </a:rPr>
              <a:t>Work determines your identity (social contact, esteem, self respect); it can give you social status and satisfaction </a:t>
            </a:r>
          </a:p>
          <a:p>
            <a:pPr lvl="1">
              <a:lnSpc>
                <a:spcPct val="130000"/>
              </a:lnSpc>
              <a:spcBef>
                <a:spcPts val="0"/>
              </a:spcBef>
              <a:spcAft>
                <a:spcPts val="1200"/>
              </a:spcAft>
              <a:buFont typeface="Wingdings" panose="05000000000000000000" pitchFamily="2" charset="2"/>
              <a:buChar char="Ø"/>
              <a:defRPr/>
            </a:pPr>
            <a:r>
              <a:rPr lang="en-US" sz="2000" b="1" dirty="0" smtClean="0">
                <a:latin typeface="Arial Black" charset="0"/>
                <a:ea typeface="Arial Black" charset="0"/>
                <a:cs typeface="Arial Black" charset="0"/>
              </a:rPr>
              <a:t>Work is an important means for social integration and cohesion!</a:t>
            </a:r>
            <a:endParaRPr lang="en-US" sz="2000" b="1" dirty="0">
              <a:latin typeface="Arial Black" charset="0"/>
              <a:ea typeface="Arial Black" charset="0"/>
              <a:cs typeface="Arial Black" charset="0"/>
            </a:endParaRPr>
          </a:p>
        </p:txBody>
      </p:sp>
    </p:spTree>
    <p:extLst>
      <p:ext uri="{BB962C8B-B14F-4D97-AF65-F5344CB8AC3E}">
        <p14:creationId xmlns:p14="http://schemas.microsoft.com/office/powerpoint/2010/main" val="122139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Left)">
                                      <p:cBhvr>
                                        <p:cTn id="15" dur="500"/>
                                        <p:tgtEl>
                                          <p:spTgt spid="3">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trips(downLeft)">
                                      <p:cBhvr>
                                        <p:cTn id="18" dur="500"/>
                                        <p:tgtEl>
                                          <p:spTgt spid="3">
                                            <p:txEl>
                                              <p:pRg st="4" end="4"/>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strips(downLeft)">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209032"/>
          </a:xfrm>
          <a:solidFill>
            <a:schemeClr val="accent4">
              <a:lumMod val="20000"/>
              <a:lumOff val="80000"/>
            </a:schemeClr>
          </a:solidFill>
        </p:spPr>
        <p:txBody>
          <a:bodyPr>
            <a:normAutofit/>
          </a:bodyPr>
          <a:lstStyle/>
          <a:p>
            <a:r>
              <a:rPr lang="en-US" sz="2400" b="1" dirty="0" smtClean="0">
                <a:solidFill>
                  <a:srgbClr val="002060"/>
                </a:solidFill>
                <a:latin typeface="Arial Black" charset="0"/>
                <a:ea typeface="Arial Black" charset="0"/>
                <a:cs typeface="Arial Black" charset="0"/>
              </a:rPr>
              <a:t>Estimating costs of a UBI for the Netherlands:</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2002419"/>
            <a:ext cx="10515600" cy="4174543"/>
          </a:xfrm>
        </p:spPr>
        <p:txBody>
          <a:bodyPr>
            <a:normAutofit/>
          </a:bodyPr>
          <a:lstStyle/>
          <a:p>
            <a:pPr marL="0" indent="0">
              <a:lnSpc>
                <a:spcPct val="120000"/>
              </a:lnSpc>
              <a:spcBef>
                <a:spcPts val="0"/>
              </a:spcBef>
              <a:spcAft>
                <a:spcPts val="600"/>
              </a:spcAft>
              <a:buNone/>
            </a:pPr>
            <a:r>
              <a:rPr lang="en-US" sz="2400" b="1" dirty="0" smtClean="0">
                <a:latin typeface="Arial Black" charset="0"/>
                <a:ea typeface="Arial Black" charset="0"/>
                <a:cs typeface="Arial Black" charset="0"/>
              </a:rPr>
              <a:t>Total </a:t>
            </a:r>
            <a:r>
              <a:rPr lang="en-US" sz="2400" b="1" u="sng" dirty="0" smtClean="0">
                <a:latin typeface="Arial Black" charset="0"/>
                <a:ea typeface="Arial Black" charset="0"/>
                <a:cs typeface="Arial Black" charset="0"/>
              </a:rPr>
              <a:t>gross</a:t>
            </a:r>
            <a:r>
              <a:rPr lang="en-US" sz="2400" b="1" dirty="0" smtClean="0">
                <a:latin typeface="Arial Black" charset="0"/>
                <a:ea typeface="Arial Black" charset="0"/>
                <a:cs typeface="Arial Black" charset="0"/>
              </a:rPr>
              <a:t> costs: 170 billion</a:t>
            </a:r>
          </a:p>
          <a:p>
            <a:pPr marL="0" indent="0">
              <a:lnSpc>
                <a:spcPct val="120000"/>
              </a:lnSpc>
              <a:spcBef>
                <a:spcPts val="0"/>
              </a:spcBef>
              <a:spcAft>
                <a:spcPts val="600"/>
              </a:spcAft>
              <a:buNone/>
            </a:pPr>
            <a:r>
              <a:rPr lang="en-US" sz="1800" b="1" dirty="0" smtClean="0">
                <a:latin typeface="Arial Black" charset="0"/>
                <a:ea typeface="Arial Black" charset="0"/>
                <a:cs typeface="Arial Black" charset="0"/>
              </a:rPr>
              <a:t>12.563.000 people (&gt;18 years) x 11.670 per year = 158 billion + 12 billion for lost tax revenues according to CPB estimate (for people who stop working) </a:t>
            </a:r>
          </a:p>
          <a:p>
            <a:pPr marL="0" indent="0">
              <a:lnSpc>
                <a:spcPct val="120000"/>
              </a:lnSpc>
              <a:spcBef>
                <a:spcPts val="0"/>
              </a:spcBef>
              <a:spcAft>
                <a:spcPts val="600"/>
              </a:spcAft>
              <a:buNone/>
            </a:pPr>
            <a:endParaRPr lang="en-US" sz="2000" b="1" dirty="0" smtClean="0">
              <a:latin typeface="Arial Black" charset="0"/>
              <a:ea typeface="Arial Black" charset="0"/>
              <a:cs typeface="Arial Black" charset="0"/>
            </a:endParaRPr>
          </a:p>
          <a:p>
            <a:pPr marL="0" indent="0">
              <a:lnSpc>
                <a:spcPct val="120000"/>
              </a:lnSpc>
              <a:spcBef>
                <a:spcPts val="0"/>
              </a:spcBef>
              <a:spcAft>
                <a:spcPts val="600"/>
              </a:spcAft>
              <a:buNone/>
            </a:pPr>
            <a:r>
              <a:rPr lang="en-US" sz="2400" b="1" dirty="0" smtClean="0">
                <a:latin typeface="Arial Black" charset="0"/>
                <a:ea typeface="Arial Black" charset="0"/>
                <a:cs typeface="Arial Black" charset="0"/>
              </a:rPr>
              <a:t>Estimation of </a:t>
            </a:r>
            <a:r>
              <a:rPr lang="en-US" sz="2400" b="1" u="sng" dirty="0" smtClean="0">
                <a:latin typeface="Arial Black" charset="0"/>
                <a:ea typeface="Arial Black" charset="0"/>
                <a:cs typeface="Arial Black" charset="0"/>
              </a:rPr>
              <a:t>net</a:t>
            </a:r>
            <a:r>
              <a:rPr lang="en-US" sz="2400" b="1" dirty="0" smtClean="0">
                <a:latin typeface="Arial Black" charset="0"/>
                <a:ea typeface="Arial Black" charset="0"/>
                <a:cs typeface="Arial Black" charset="0"/>
              </a:rPr>
              <a:t> costs (after deduction of </a:t>
            </a:r>
            <a:r>
              <a:rPr lang="en-US" sz="2400" b="1" dirty="0">
                <a:latin typeface="Arial Black" charset="0"/>
                <a:ea typeface="Arial Black" charset="0"/>
                <a:cs typeface="Arial Black" charset="0"/>
              </a:rPr>
              <a:t>social benefits that </a:t>
            </a:r>
            <a:r>
              <a:rPr lang="en-US" sz="2400" b="1" dirty="0" smtClean="0">
                <a:latin typeface="Arial Black" charset="0"/>
                <a:ea typeface="Arial Black" charset="0"/>
                <a:cs typeface="Arial Black" charset="0"/>
              </a:rPr>
              <a:t>are replaced by UBI):</a:t>
            </a:r>
          </a:p>
          <a:p>
            <a:pPr>
              <a:lnSpc>
                <a:spcPct val="120000"/>
              </a:lnSpc>
              <a:spcBef>
                <a:spcPts val="0"/>
              </a:spcBef>
              <a:spcAft>
                <a:spcPts val="600"/>
              </a:spcAft>
            </a:pPr>
            <a:r>
              <a:rPr lang="en-US" sz="1800" b="1" dirty="0" smtClean="0">
                <a:latin typeface="Arial Black" charset="0"/>
                <a:ea typeface="Arial Black" charset="0"/>
                <a:cs typeface="Arial Black" charset="0"/>
              </a:rPr>
              <a:t>Estimate by the Dutch Association for a UBI ('</a:t>
            </a:r>
            <a:r>
              <a:rPr lang="en-US" sz="1800" b="1" dirty="0" err="1" smtClean="0">
                <a:latin typeface="Arial Black" charset="0"/>
                <a:ea typeface="Arial Black" charset="0"/>
                <a:cs typeface="Arial Black" charset="0"/>
              </a:rPr>
              <a:t>Vereniging</a:t>
            </a:r>
            <a:r>
              <a:rPr lang="en-US" sz="1800" b="1" dirty="0" smtClean="0">
                <a:latin typeface="Arial Black" charset="0"/>
                <a:ea typeface="Arial Black" charset="0"/>
                <a:cs typeface="Arial Black" charset="0"/>
              </a:rPr>
              <a:t> </a:t>
            </a:r>
            <a:r>
              <a:rPr lang="en-US" sz="1800" b="1" dirty="0" err="1" smtClean="0">
                <a:latin typeface="Arial Black" charset="0"/>
                <a:ea typeface="Arial Black" charset="0"/>
                <a:cs typeface="Arial Black" charset="0"/>
              </a:rPr>
              <a:t>Basisinkomen</a:t>
            </a:r>
            <a:r>
              <a:rPr lang="en-US" sz="1800" b="1" dirty="0" smtClean="0">
                <a:latin typeface="Arial Black" charset="0"/>
                <a:ea typeface="Arial Black" charset="0"/>
                <a:cs typeface="Arial Black" charset="0"/>
              </a:rPr>
              <a:t>'): € 104 billion per year </a:t>
            </a:r>
          </a:p>
          <a:p>
            <a:pPr>
              <a:lnSpc>
                <a:spcPct val="120000"/>
              </a:lnSpc>
              <a:spcBef>
                <a:spcPts val="0"/>
              </a:spcBef>
              <a:spcAft>
                <a:spcPts val="600"/>
              </a:spcAft>
            </a:pPr>
            <a:r>
              <a:rPr lang="en-US" sz="1800" b="1" dirty="0" smtClean="0">
                <a:latin typeface="Arial Black" charset="0"/>
                <a:ea typeface="Arial Black" charset="0"/>
                <a:cs typeface="Arial Black" charset="0"/>
              </a:rPr>
              <a:t>Our estimate: </a:t>
            </a:r>
            <a:r>
              <a:rPr lang="en-US" sz="1800" b="1" dirty="0">
                <a:latin typeface="Arial Black" charset="0"/>
                <a:ea typeface="Arial Black" charset="0"/>
                <a:cs typeface="Arial Black" charset="0"/>
              </a:rPr>
              <a:t>€ </a:t>
            </a:r>
            <a:r>
              <a:rPr lang="en-US" sz="1800" b="1" dirty="0" smtClean="0">
                <a:latin typeface="Arial Black" charset="0"/>
                <a:ea typeface="Arial Black" charset="0"/>
                <a:cs typeface="Arial Black" charset="0"/>
              </a:rPr>
              <a:t>107 billion</a:t>
            </a:r>
          </a:p>
        </p:txBody>
      </p:sp>
    </p:spTree>
    <p:extLst>
      <p:ext uri="{BB962C8B-B14F-4D97-AF65-F5344CB8AC3E}">
        <p14:creationId xmlns:p14="http://schemas.microsoft.com/office/powerpoint/2010/main" val="135682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dissolve">
                                      <p:cBhvr>
                                        <p:cTn id="10" dur="500"/>
                                        <p:tgtEl>
                                          <p:spTgt spid="3">
                                            <p:txEl>
                                              <p:pRg st="4" end="4"/>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dissolv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32734" y="455388"/>
            <a:ext cx="10133704" cy="1104471"/>
          </a:xfrm>
          <a:solidFill>
            <a:schemeClr val="accent4">
              <a:lumMod val="20000"/>
              <a:lumOff val="80000"/>
            </a:schemeClr>
          </a:solidFill>
        </p:spPr>
        <p:txBody>
          <a:bodyPr>
            <a:normAutofit/>
          </a:bodyPr>
          <a:lstStyle/>
          <a:p>
            <a:pPr algn="l">
              <a:lnSpc>
                <a:spcPct val="120000"/>
              </a:lnSpc>
              <a:spcAft>
                <a:spcPts val="600"/>
              </a:spcAft>
            </a:pPr>
            <a:r>
              <a:rPr lang="en-US" sz="2400" b="1" dirty="0" smtClean="0">
                <a:solidFill>
                  <a:srgbClr val="002060"/>
                </a:solidFill>
                <a:latin typeface="Arial Black" charset="0"/>
                <a:ea typeface="Arial Black" charset="0"/>
                <a:cs typeface="Arial Black" charset="0"/>
              </a:rPr>
              <a:t>What is a UBI?</a:t>
            </a:r>
            <a:br>
              <a:rPr lang="en-US" sz="2400" b="1" dirty="0" smtClean="0">
                <a:solidFill>
                  <a:srgbClr val="002060"/>
                </a:solidFill>
                <a:latin typeface="Arial Black" charset="0"/>
                <a:ea typeface="Arial Black" charset="0"/>
                <a:cs typeface="Arial Black" charset="0"/>
              </a:rPr>
            </a:br>
            <a:r>
              <a:rPr lang="en-US" sz="2400" b="1" dirty="0" smtClean="0">
                <a:solidFill>
                  <a:srgbClr val="002060"/>
                </a:solidFill>
                <a:latin typeface="Arial Black" charset="0"/>
                <a:ea typeface="Arial Black" charset="0"/>
                <a:cs typeface="Arial Black" charset="0"/>
              </a:rPr>
              <a:t>(</a:t>
            </a:r>
            <a:r>
              <a:rPr lang="en-US" sz="2400" b="1" u="sng" dirty="0" smtClean="0">
                <a:solidFill>
                  <a:srgbClr val="002060"/>
                </a:solidFill>
                <a:latin typeface="Arial Black" charset="0"/>
                <a:ea typeface="Arial Black" charset="0"/>
                <a:cs typeface="Arial Black" charset="0"/>
              </a:rPr>
              <a:t>U</a:t>
            </a:r>
            <a:r>
              <a:rPr lang="en-US" sz="2400" b="1" dirty="0" smtClean="0">
                <a:solidFill>
                  <a:srgbClr val="002060"/>
                </a:solidFill>
                <a:latin typeface="Arial Black" charset="0"/>
                <a:ea typeface="Arial Black" charset="0"/>
                <a:cs typeface="Arial Black" charset="0"/>
              </a:rPr>
              <a:t>nconditional </a:t>
            </a:r>
            <a:r>
              <a:rPr lang="en-US" sz="2400" b="1" u="sng" dirty="0" smtClean="0">
                <a:solidFill>
                  <a:srgbClr val="002060"/>
                </a:solidFill>
                <a:latin typeface="Arial Black" charset="0"/>
                <a:ea typeface="Arial Black" charset="0"/>
                <a:cs typeface="Arial Black" charset="0"/>
              </a:rPr>
              <a:t>B</a:t>
            </a:r>
            <a:r>
              <a:rPr lang="en-US" sz="2400" b="1" dirty="0" smtClean="0">
                <a:solidFill>
                  <a:srgbClr val="002060"/>
                </a:solidFill>
                <a:latin typeface="Arial Black" charset="0"/>
                <a:ea typeface="Arial Black" charset="0"/>
                <a:cs typeface="Arial Black" charset="0"/>
              </a:rPr>
              <a:t>asic </a:t>
            </a:r>
            <a:r>
              <a:rPr lang="en-US" sz="2400" b="1" u="sng" dirty="0" smtClean="0">
                <a:solidFill>
                  <a:srgbClr val="002060"/>
                </a:solidFill>
                <a:latin typeface="Arial Black" charset="0"/>
                <a:ea typeface="Arial Black" charset="0"/>
                <a:cs typeface="Arial Black" charset="0"/>
              </a:rPr>
              <a:t>I</a:t>
            </a:r>
            <a:r>
              <a:rPr lang="en-US" sz="2400" b="1" dirty="0" smtClean="0">
                <a:solidFill>
                  <a:srgbClr val="002060"/>
                </a:solidFill>
                <a:latin typeface="Arial Black" charset="0"/>
                <a:ea typeface="Arial Black" charset="0"/>
                <a:cs typeface="Arial Black" charset="0"/>
              </a:rPr>
              <a:t>ncome)</a:t>
            </a:r>
            <a:endParaRPr lang="en-US" sz="2400" b="1" dirty="0">
              <a:solidFill>
                <a:srgbClr val="002060"/>
              </a:solidFill>
              <a:latin typeface="Arial Black" charset="0"/>
              <a:ea typeface="Arial Black" charset="0"/>
              <a:cs typeface="Arial Black" charset="0"/>
            </a:endParaRPr>
          </a:p>
        </p:txBody>
      </p:sp>
      <p:sp>
        <p:nvSpPr>
          <p:cNvPr id="3" name="Ondertitel 2"/>
          <p:cNvSpPr>
            <a:spLocks noGrp="1"/>
          </p:cNvSpPr>
          <p:nvPr>
            <p:ph type="subTitle" idx="1"/>
          </p:nvPr>
        </p:nvSpPr>
        <p:spPr>
          <a:xfrm>
            <a:off x="1032734" y="2033195"/>
            <a:ext cx="10133704" cy="4173967"/>
          </a:xfrm>
        </p:spPr>
        <p:txBody>
          <a:bodyPr>
            <a:normAutofit fontScale="92500" lnSpcReduction="10000"/>
          </a:bodyPr>
          <a:lstStyle/>
          <a:p>
            <a:pPr algn="l">
              <a:lnSpc>
                <a:spcPct val="130000"/>
              </a:lnSpc>
              <a:spcBef>
                <a:spcPts val="0"/>
              </a:spcBef>
              <a:spcAft>
                <a:spcPts val="600"/>
              </a:spcAft>
            </a:pPr>
            <a:r>
              <a:rPr lang="en-US" sz="2000" b="1" dirty="0" smtClean="0">
                <a:latin typeface="Arial Black" charset="0"/>
                <a:ea typeface="Arial Black" charset="0"/>
                <a:cs typeface="Arial Black" charset="0"/>
              </a:rPr>
              <a:t>Everyone above 18 years receives an net income transfer </a:t>
            </a:r>
            <a:r>
              <a:rPr lang="en-US" sz="2000" b="1" dirty="0">
                <a:latin typeface="Arial Black" charset="0"/>
                <a:ea typeface="Arial Black" charset="0"/>
                <a:cs typeface="Arial Black" charset="0"/>
              </a:rPr>
              <a:t>of € </a:t>
            </a:r>
            <a:r>
              <a:rPr lang="en-US" sz="2000" b="1" dirty="0" smtClean="0">
                <a:latin typeface="Arial Black" charset="0"/>
                <a:ea typeface="Arial Black" charset="0"/>
                <a:cs typeface="Arial Black" charset="0"/>
              </a:rPr>
              <a:t>972 per </a:t>
            </a:r>
            <a:r>
              <a:rPr lang="en-US" sz="2000" b="1" dirty="0">
                <a:latin typeface="Arial Black" charset="0"/>
                <a:ea typeface="Arial Black" charset="0"/>
                <a:cs typeface="Arial Black" charset="0"/>
              </a:rPr>
              <a:t>month (</a:t>
            </a:r>
            <a:r>
              <a:rPr lang="en-US" sz="2000" b="1" dirty="0" smtClean="0">
                <a:latin typeface="Arial Black" charset="0"/>
                <a:ea typeface="Arial Black" charset="0"/>
                <a:cs typeface="Arial Black" charset="0"/>
              </a:rPr>
              <a:t>€11.670 per year) equivalent to the social minimum benefit in the Netherlands.</a:t>
            </a:r>
          </a:p>
          <a:p>
            <a:pPr algn="l">
              <a:lnSpc>
                <a:spcPct val="130000"/>
              </a:lnSpc>
              <a:spcBef>
                <a:spcPts val="0"/>
              </a:spcBef>
              <a:spcAft>
                <a:spcPts val="600"/>
              </a:spcAft>
            </a:pPr>
            <a:endParaRPr lang="en-US" sz="2000" b="1" u="sng" dirty="0" smtClean="0">
              <a:latin typeface="Arial Black" charset="0"/>
              <a:ea typeface="Arial Black" charset="0"/>
              <a:cs typeface="Arial Black" charset="0"/>
            </a:endParaRPr>
          </a:p>
          <a:p>
            <a:pPr algn="l">
              <a:lnSpc>
                <a:spcPct val="130000"/>
              </a:lnSpc>
              <a:spcBef>
                <a:spcPts val="0"/>
              </a:spcBef>
              <a:spcAft>
                <a:spcPts val="600"/>
              </a:spcAft>
            </a:pPr>
            <a:r>
              <a:rPr lang="en-US" sz="2000" b="1" dirty="0" smtClean="0">
                <a:solidFill>
                  <a:srgbClr val="212121"/>
                </a:solidFill>
                <a:latin typeface="Arial Black" charset="0"/>
                <a:ea typeface="Arial Black" charset="0"/>
                <a:cs typeface="Arial Black" charset="0"/>
              </a:rPr>
              <a:t>'</a:t>
            </a:r>
            <a:r>
              <a:rPr lang="en-US" sz="2000" b="1" u="sng" dirty="0" smtClean="0">
                <a:solidFill>
                  <a:srgbClr val="212121"/>
                </a:solidFill>
                <a:latin typeface="Arial Black" charset="0"/>
                <a:ea typeface="Arial Black" charset="0"/>
                <a:cs typeface="Arial Black" charset="0"/>
              </a:rPr>
              <a:t>Un</a:t>
            </a:r>
            <a:r>
              <a:rPr lang="en-US" sz="2000" b="1" dirty="0" smtClean="0">
                <a:solidFill>
                  <a:srgbClr val="212121"/>
                </a:solidFill>
                <a:latin typeface="Arial Black" charset="0"/>
                <a:ea typeface="Arial Black" charset="0"/>
                <a:cs typeface="Arial Black" charset="0"/>
              </a:rPr>
              <a:t>conditional' </a:t>
            </a:r>
            <a:r>
              <a:rPr lang="en-US" sz="2000" b="1" dirty="0" smtClean="0">
                <a:latin typeface="Arial Black" charset="0"/>
                <a:ea typeface="Arial Black" charset="0"/>
                <a:cs typeface="Arial Black" charset="0"/>
              </a:rPr>
              <a:t>means:</a:t>
            </a:r>
          </a:p>
          <a:p>
            <a:pPr marL="342900" indent="-342900" algn="l">
              <a:lnSpc>
                <a:spcPct val="120000"/>
              </a:lnSpc>
              <a:spcAft>
                <a:spcPts val="600"/>
              </a:spcAft>
              <a:buFont typeface="Wingdings" charset="2"/>
              <a:buChar char="§"/>
            </a:pPr>
            <a:r>
              <a:rPr lang="en-US" sz="2000" b="1" dirty="0" smtClean="0">
                <a:latin typeface="Arial Black" charset="0"/>
                <a:ea typeface="Arial Black" charset="0"/>
                <a:cs typeface="Arial Black" charset="0"/>
              </a:rPr>
              <a:t>Without regard of other incomes</a:t>
            </a:r>
          </a:p>
          <a:p>
            <a:pPr marL="342900" indent="-342900" algn="l">
              <a:lnSpc>
                <a:spcPct val="120000"/>
              </a:lnSpc>
              <a:spcAft>
                <a:spcPts val="600"/>
              </a:spcAft>
              <a:buFont typeface="Wingdings" charset="2"/>
              <a:buChar char="§"/>
            </a:pPr>
            <a:r>
              <a:rPr lang="en-US" sz="2000" b="1" dirty="0" smtClean="0">
                <a:latin typeface="Arial Black" charset="0"/>
                <a:ea typeface="Arial Black" charset="0"/>
                <a:cs typeface="Arial Black" charset="0"/>
              </a:rPr>
              <a:t>Without regard of private property</a:t>
            </a:r>
          </a:p>
          <a:p>
            <a:pPr marL="342900" indent="-342900" algn="l">
              <a:lnSpc>
                <a:spcPct val="120000"/>
              </a:lnSpc>
              <a:spcAft>
                <a:spcPts val="600"/>
              </a:spcAft>
              <a:buFont typeface="Wingdings" charset="2"/>
              <a:buChar char="§"/>
            </a:pPr>
            <a:r>
              <a:rPr lang="en-US" sz="2000" b="1" dirty="0" smtClean="0">
                <a:latin typeface="Arial Black" charset="0"/>
                <a:ea typeface="Arial Black" charset="0"/>
                <a:cs typeface="Arial Black" charset="0"/>
              </a:rPr>
              <a:t>Without a duty to apply for jobs (or any other obligation)</a:t>
            </a:r>
          </a:p>
          <a:p>
            <a:pPr marL="342900" indent="-342900" algn="l">
              <a:lnSpc>
                <a:spcPct val="120000"/>
              </a:lnSpc>
              <a:spcAft>
                <a:spcPts val="600"/>
              </a:spcAft>
              <a:buFont typeface="Wingdings" charset="2"/>
              <a:buChar char="§"/>
            </a:pPr>
            <a:r>
              <a:rPr lang="en-US" sz="2000" b="1" dirty="0" smtClean="0">
                <a:latin typeface="Arial Black" charset="0"/>
                <a:ea typeface="Arial Black" charset="0"/>
                <a:cs typeface="Arial Black" charset="0"/>
              </a:rPr>
              <a:t>Tax free</a:t>
            </a:r>
          </a:p>
          <a:p>
            <a:pPr algn="l">
              <a:lnSpc>
                <a:spcPct val="120000"/>
              </a:lnSpc>
              <a:spcAft>
                <a:spcPts val="600"/>
              </a:spcAft>
            </a:pPr>
            <a:endParaRPr lang="en-US" sz="2000" b="1" dirty="0">
              <a:latin typeface="Arial Black" charset="0"/>
              <a:ea typeface="Arial Black" charset="0"/>
              <a:cs typeface="Arial Black" charset="0"/>
            </a:endParaRPr>
          </a:p>
        </p:txBody>
      </p:sp>
    </p:spTree>
    <p:extLst>
      <p:ext uri="{BB962C8B-B14F-4D97-AF65-F5344CB8AC3E}">
        <p14:creationId xmlns:p14="http://schemas.microsoft.com/office/powerpoint/2010/main" val="20836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1)">
                                      <p:cBhvr>
                                        <p:cTn id="10" dur="2000"/>
                                        <p:tgtEl>
                                          <p:spTgt spid="3">
                                            <p:txEl>
                                              <p:pRg st="3" end="3"/>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heel(1)">
                                      <p:cBhvr>
                                        <p:cTn id="13" dur="2000"/>
                                        <p:tgtEl>
                                          <p:spTgt spid="3">
                                            <p:txEl>
                                              <p:pRg st="4" end="4"/>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heel(1)">
                                      <p:cBhvr>
                                        <p:cTn id="16" dur="2000"/>
                                        <p:tgtEl>
                                          <p:spTgt spid="3">
                                            <p:txEl>
                                              <p:pRg st="5" end="5"/>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heel(1)">
                                      <p:cBhvr>
                                        <p:cTn id="1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rmAutofit/>
          </a:bodyPr>
          <a:lstStyle/>
          <a:p>
            <a:r>
              <a:rPr lang="en-US" sz="2400" b="1" dirty="0" smtClean="0">
                <a:solidFill>
                  <a:srgbClr val="002060"/>
                </a:solidFill>
                <a:latin typeface="Arial Black" charset="0"/>
                <a:ea typeface="Arial Black" charset="0"/>
                <a:cs typeface="Arial Black" charset="0"/>
              </a:rPr>
              <a:t>Estimating costs of a UBI for the Netherlands (cont.):</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p:txBody>
          <a:bodyPr>
            <a:normAutofit/>
          </a:bodyPr>
          <a:lstStyle/>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N.B.: The total government budget in 2014 is around </a:t>
            </a:r>
            <a:r>
              <a:rPr lang="en-US" sz="2000" b="1" dirty="0">
                <a:latin typeface="Arial Black" charset="0"/>
                <a:ea typeface="Arial Black" charset="0"/>
                <a:cs typeface="Arial Black" charset="0"/>
              </a:rPr>
              <a:t>€</a:t>
            </a:r>
            <a:r>
              <a:rPr lang="en-US" sz="2000" b="1" dirty="0" smtClean="0">
                <a:latin typeface="Arial Black" charset="0"/>
                <a:ea typeface="Arial Black" charset="0"/>
                <a:cs typeface="Arial Black" charset="0"/>
              </a:rPr>
              <a:t> 250 billion</a:t>
            </a:r>
          </a:p>
          <a:p>
            <a:pPr marL="0" indent="0">
              <a:lnSpc>
                <a:spcPct val="120000"/>
              </a:lnSpc>
              <a:spcBef>
                <a:spcPts val="0"/>
              </a:spcBef>
              <a:spcAft>
                <a:spcPts val="600"/>
              </a:spcAft>
              <a:buNone/>
            </a:pPr>
            <a:endParaRPr lang="en-US" sz="2000" b="1" dirty="0">
              <a:latin typeface="Arial Black" charset="0"/>
              <a:ea typeface="Arial Black" charset="0"/>
              <a:cs typeface="Arial Black" charset="0"/>
            </a:endParaRPr>
          </a:p>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Net costs of 104 (107) billion means:</a:t>
            </a:r>
          </a:p>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Either raise tax revenues by 42 </a:t>
            </a:r>
            <a:r>
              <a:rPr lang="mr-IN" sz="2000" b="1" dirty="0">
                <a:latin typeface="Arial Black" charset="0"/>
                <a:ea typeface="Arial Black" charset="0"/>
                <a:cs typeface="Arial Black" charset="0"/>
              </a:rPr>
              <a:t>–</a:t>
            </a:r>
            <a:r>
              <a:rPr lang="en-US" sz="2000" b="1" dirty="0" smtClean="0">
                <a:latin typeface="Arial Black" charset="0"/>
                <a:ea typeface="Arial Black" charset="0"/>
                <a:cs typeface="Arial Black" charset="0"/>
              </a:rPr>
              <a:t> 43% and/or make drastic budget cuts</a:t>
            </a:r>
          </a:p>
          <a:p>
            <a:pPr marL="0" indent="0">
              <a:lnSpc>
                <a:spcPct val="120000"/>
              </a:lnSpc>
              <a:spcBef>
                <a:spcPts val="0"/>
              </a:spcBef>
              <a:spcAft>
                <a:spcPts val="600"/>
              </a:spcAft>
              <a:buNone/>
            </a:pPr>
            <a:endParaRPr lang="en-US" sz="2000" b="1" dirty="0" smtClean="0">
              <a:solidFill>
                <a:srgbClr val="002060"/>
              </a:solidFill>
              <a:latin typeface="Arial Black" charset="0"/>
              <a:ea typeface="Arial Black" charset="0"/>
              <a:cs typeface="Arial Black" charset="0"/>
            </a:endParaRPr>
          </a:p>
        </p:txBody>
      </p:sp>
      <p:sp>
        <p:nvSpPr>
          <p:cNvPr id="4" name="Rechthoek 3"/>
          <p:cNvSpPr/>
          <p:nvPr/>
        </p:nvSpPr>
        <p:spPr>
          <a:xfrm>
            <a:off x="838200" y="3854370"/>
            <a:ext cx="10515600" cy="20834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Aft>
                <a:spcPts val="600"/>
              </a:spcAft>
            </a:pPr>
            <a:r>
              <a:rPr lang="en-US" sz="2000" b="1" dirty="0">
                <a:solidFill>
                  <a:srgbClr val="002060"/>
                </a:solidFill>
                <a:latin typeface="Arial Black" charset="0"/>
                <a:ea typeface="Arial Black" charset="0"/>
                <a:cs typeface="Arial Black" charset="0"/>
              </a:rPr>
              <a:t>The choice for tax increases implies: stronger incentives for (even more) tax evasion!</a:t>
            </a:r>
          </a:p>
          <a:p>
            <a:pPr>
              <a:lnSpc>
                <a:spcPct val="120000"/>
              </a:lnSpc>
              <a:spcAft>
                <a:spcPts val="600"/>
              </a:spcAft>
            </a:pPr>
            <a:r>
              <a:rPr lang="en-US" sz="2000" b="1" dirty="0">
                <a:solidFill>
                  <a:schemeClr val="tx1"/>
                </a:solidFill>
                <a:latin typeface="Arial Black" charset="0"/>
                <a:ea typeface="Arial Black" charset="0"/>
                <a:cs typeface="Arial Black" charset="0"/>
              </a:rPr>
              <a:t>Note that losses from (extra) tax evasion are </a:t>
            </a:r>
            <a:r>
              <a:rPr lang="en-US" sz="2000" b="1" u="sng" dirty="0">
                <a:solidFill>
                  <a:schemeClr val="tx1"/>
                </a:solidFill>
                <a:latin typeface="Arial Black" charset="0"/>
                <a:ea typeface="Arial Black" charset="0"/>
                <a:cs typeface="Arial Black" charset="0"/>
              </a:rPr>
              <a:t>not</a:t>
            </a:r>
            <a:r>
              <a:rPr lang="en-US" sz="2000" b="1" dirty="0">
                <a:solidFill>
                  <a:schemeClr val="tx1"/>
                </a:solidFill>
                <a:latin typeface="Arial Black" charset="0"/>
                <a:ea typeface="Arial Black" charset="0"/>
                <a:cs typeface="Arial Black" charset="0"/>
              </a:rPr>
              <a:t> included in the above estimates</a:t>
            </a:r>
          </a:p>
        </p:txBody>
      </p:sp>
    </p:spTree>
    <p:extLst>
      <p:ext uri="{BB962C8B-B14F-4D97-AF65-F5344CB8AC3E}">
        <p14:creationId xmlns:p14="http://schemas.microsoft.com/office/powerpoint/2010/main" val="115673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rmAutofit/>
          </a:bodyPr>
          <a:lstStyle/>
          <a:p>
            <a:pPr>
              <a:lnSpc>
                <a:spcPct val="120000"/>
              </a:lnSpc>
              <a:spcAft>
                <a:spcPts val="600"/>
              </a:spcAft>
            </a:pPr>
            <a:r>
              <a:rPr lang="en-US" sz="2400" b="1" dirty="0" smtClean="0">
                <a:solidFill>
                  <a:srgbClr val="002060"/>
                </a:solidFill>
                <a:latin typeface="Arial Black" charset="0"/>
                <a:ea typeface="Arial Black" charset="0"/>
                <a:cs typeface="Arial Black" charset="0"/>
              </a:rPr>
              <a:t>Financing the UBI through Value-added taxes or raw materials taxes?</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p:txBody>
          <a:bodyPr>
            <a:normAutofit/>
          </a:bodyPr>
          <a:lstStyle/>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Problem:</a:t>
            </a:r>
          </a:p>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Raw materials-intensive industries have a strong lobby </a:t>
            </a:r>
          </a:p>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(credible threat of moving production abroad)</a:t>
            </a:r>
          </a:p>
          <a:p>
            <a:pPr marL="0" indent="0">
              <a:lnSpc>
                <a:spcPct val="120000"/>
              </a:lnSpc>
              <a:spcBef>
                <a:spcPts val="0"/>
              </a:spcBef>
              <a:spcAft>
                <a:spcPts val="600"/>
              </a:spcAft>
              <a:buNone/>
            </a:pPr>
            <a:endParaRPr lang="en-US" sz="2000" b="1" dirty="0">
              <a:latin typeface="Arial Black" charset="0"/>
              <a:ea typeface="Arial Black" charset="0"/>
              <a:cs typeface="Arial Black" charset="0"/>
            </a:endParaRPr>
          </a:p>
          <a:p>
            <a:pPr marL="0" indent="0">
              <a:lnSpc>
                <a:spcPct val="120000"/>
              </a:lnSpc>
              <a:spcBef>
                <a:spcPts val="0"/>
              </a:spcBef>
              <a:spcAft>
                <a:spcPts val="600"/>
              </a:spcAft>
              <a:buNone/>
            </a:pP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 except if </a:t>
            </a:r>
            <a:r>
              <a:rPr lang="en-US" sz="2000" b="1" u="sng" dirty="0" smtClean="0">
                <a:latin typeface="Arial Black" charset="0"/>
                <a:ea typeface="Arial Black" charset="0"/>
                <a:cs typeface="Arial Black" charset="0"/>
              </a:rPr>
              <a:t>all</a:t>
            </a:r>
            <a:r>
              <a:rPr lang="en-US" sz="2000" b="1" dirty="0" smtClean="0">
                <a:latin typeface="Arial Black" charset="0"/>
                <a:ea typeface="Arial Black" charset="0"/>
                <a:cs typeface="Arial Black" charset="0"/>
              </a:rPr>
              <a:t> countries introduced a UBI and raw materials taxes</a:t>
            </a:r>
          </a:p>
          <a:p>
            <a:pPr marL="0" indent="0">
              <a:lnSpc>
                <a:spcPct val="120000"/>
              </a:lnSpc>
              <a:spcBef>
                <a:spcPts val="0"/>
              </a:spcBef>
              <a:spcAft>
                <a:spcPts val="600"/>
              </a:spcAft>
              <a:buNone/>
            </a:pP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 but this will </a:t>
            </a:r>
            <a:r>
              <a:rPr lang="en-US" sz="2000" b="1" u="sng" dirty="0" smtClean="0">
                <a:latin typeface="Arial Black" charset="0"/>
                <a:ea typeface="Arial Black" charset="0"/>
                <a:cs typeface="Arial Black" charset="0"/>
              </a:rPr>
              <a:t>not</a:t>
            </a:r>
            <a:r>
              <a:rPr lang="en-US" sz="2000" b="1" dirty="0" smtClean="0">
                <a:latin typeface="Arial Black" charset="0"/>
                <a:ea typeface="Arial Black" charset="0"/>
                <a:cs typeface="Arial Black" charset="0"/>
              </a:rPr>
              <a:t> happen </a:t>
            </a: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 why? </a:t>
            </a:r>
          </a:p>
          <a:p>
            <a:pPr marL="0" indent="0">
              <a:lnSpc>
                <a:spcPct val="120000"/>
              </a:lnSpc>
              <a:spcBef>
                <a:spcPts val="0"/>
              </a:spcBef>
              <a:spcAft>
                <a:spcPts val="600"/>
              </a:spcAft>
              <a:buNone/>
            </a:pPr>
            <a:r>
              <a:rPr lang="en-US" sz="2000" b="1" dirty="0">
                <a:latin typeface="Arial Black" charset="0"/>
                <a:ea typeface="Arial Black" charset="0"/>
                <a:cs typeface="Arial Black" charset="0"/>
              </a:rPr>
              <a:t>T</a:t>
            </a:r>
            <a:r>
              <a:rPr lang="en-US" sz="2000" b="1" dirty="0" smtClean="0">
                <a:latin typeface="Arial Black" charset="0"/>
                <a:ea typeface="Arial Black" charset="0"/>
                <a:cs typeface="Arial Black" charset="0"/>
              </a:rPr>
              <a:t>hink of the </a:t>
            </a:r>
            <a:r>
              <a:rPr lang="en-US" sz="2000" b="1" dirty="0" smtClean="0">
                <a:solidFill>
                  <a:srgbClr val="002060"/>
                </a:solidFill>
                <a:latin typeface="Arial Black" charset="0"/>
                <a:ea typeface="Arial Black" charset="0"/>
                <a:cs typeface="Arial Black" charset="0"/>
              </a:rPr>
              <a:t>Prisoner's Dilemma: </a:t>
            </a:r>
            <a:r>
              <a:rPr lang="en-US" sz="2000" b="1" dirty="0" smtClean="0">
                <a:latin typeface="Arial Black" charset="0"/>
                <a:ea typeface="Arial Black" charset="0"/>
                <a:cs typeface="Arial Black" charset="0"/>
              </a:rPr>
              <a:t>If most countries participate in the UBI exercise, it becomes extra interesting for a few countries </a:t>
            </a:r>
            <a:r>
              <a:rPr lang="en-US" sz="2000" b="1" u="sng" dirty="0" smtClean="0">
                <a:latin typeface="Arial Black" charset="0"/>
                <a:ea typeface="Arial Black" charset="0"/>
                <a:cs typeface="Arial Black" charset="0"/>
              </a:rPr>
              <a:t>not</a:t>
            </a:r>
            <a:r>
              <a:rPr lang="en-US" sz="2000" b="1" dirty="0" smtClean="0">
                <a:latin typeface="Arial Black" charset="0"/>
                <a:ea typeface="Arial Black" charset="0"/>
                <a:cs typeface="Arial Black" charset="0"/>
              </a:rPr>
              <a:t> to follow as they can attract raw materials-intensive industries!</a:t>
            </a:r>
          </a:p>
        </p:txBody>
      </p:sp>
    </p:spTree>
    <p:extLst>
      <p:ext uri="{BB962C8B-B14F-4D97-AF65-F5344CB8AC3E}">
        <p14:creationId xmlns:p14="http://schemas.microsoft.com/office/powerpoint/2010/main" val="344530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wipe(down)">
                                      <p:cBhvr>
                                        <p:cTn id="17" dur="580">
                                          <p:stCondLst>
                                            <p:cond delay="0"/>
                                          </p:stCondLst>
                                        </p:cTn>
                                        <p:tgtEl>
                                          <p:spTgt spid="3">
                                            <p:txEl>
                                              <p:pRg st="6" end="6"/>
                                            </p:txEl>
                                          </p:spTgt>
                                        </p:tgtEl>
                                      </p:cBhvr>
                                    </p:animEffect>
                                    <p:anim calcmode="lin" valueType="num">
                                      <p:cBhvr>
                                        <p:cTn id="1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6" end="6"/>
                                            </p:txEl>
                                          </p:spTgt>
                                        </p:tgtEl>
                                      </p:cBhvr>
                                      <p:to x="100000" y="60000"/>
                                    </p:animScale>
                                    <p:animScale>
                                      <p:cBhvr>
                                        <p:cTn id="24" dur="166" decel="50000">
                                          <p:stCondLst>
                                            <p:cond delay="676"/>
                                          </p:stCondLst>
                                        </p:cTn>
                                        <p:tgtEl>
                                          <p:spTgt spid="3">
                                            <p:txEl>
                                              <p:pRg st="6" end="6"/>
                                            </p:txEl>
                                          </p:spTgt>
                                        </p:tgtEl>
                                      </p:cBhvr>
                                      <p:to x="100000" y="100000"/>
                                    </p:animScale>
                                    <p:animScale>
                                      <p:cBhvr>
                                        <p:cTn id="25" dur="26">
                                          <p:stCondLst>
                                            <p:cond delay="1312"/>
                                          </p:stCondLst>
                                        </p:cTn>
                                        <p:tgtEl>
                                          <p:spTgt spid="3">
                                            <p:txEl>
                                              <p:pRg st="6" end="6"/>
                                            </p:txEl>
                                          </p:spTgt>
                                        </p:tgtEl>
                                      </p:cBhvr>
                                      <p:to x="100000" y="80000"/>
                                    </p:animScale>
                                    <p:animScale>
                                      <p:cBhvr>
                                        <p:cTn id="26" dur="166" decel="50000">
                                          <p:stCondLst>
                                            <p:cond delay="1338"/>
                                          </p:stCondLst>
                                        </p:cTn>
                                        <p:tgtEl>
                                          <p:spTgt spid="3">
                                            <p:txEl>
                                              <p:pRg st="6" end="6"/>
                                            </p:txEl>
                                          </p:spTgt>
                                        </p:tgtEl>
                                      </p:cBhvr>
                                      <p:to x="100000" y="100000"/>
                                    </p:animScale>
                                    <p:animScale>
                                      <p:cBhvr>
                                        <p:cTn id="27" dur="26">
                                          <p:stCondLst>
                                            <p:cond delay="1642"/>
                                          </p:stCondLst>
                                        </p:cTn>
                                        <p:tgtEl>
                                          <p:spTgt spid="3">
                                            <p:txEl>
                                              <p:pRg st="6" end="6"/>
                                            </p:txEl>
                                          </p:spTgt>
                                        </p:tgtEl>
                                      </p:cBhvr>
                                      <p:to x="100000" y="90000"/>
                                    </p:animScale>
                                    <p:animScale>
                                      <p:cBhvr>
                                        <p:cTn id="28" dur="166" decel="50000">
                                          <p:stCondLst>
                                            <p:cond delay="1668"/>
                                          </p:stCondLst>
                                        </p:cTn>
                                        <p:tgtEl>
                                          <p:spTgt spid="3">
                                            <p:txEl>
                                              <p:pRg st="6" end="6"/>
                                            </p:txEl>
                                          </p:spTgt>
                                        </p:tgtEl>
                                      </p:cBhvr>
                                      <p:to x="100000" y="100000"/>
                                    </p:animScale>
                                    <p:animScale>
                                      <p:cBhvr>
                                        <p:cTn id="29" dur="26">
                                          <p:stCondLst>
                                            <p:cond delay="1808"/>
                                          </p:stCondLst>
                                        </p:cTn>
                                        <p:tgtEl>
                                          <p:spTgt spid="3">
                                            <p:txEl>
                                              <p:pRg st="6" end="6"/>
                                            </p:txEl>
                                          </p:spTgt>
                                        </p:tgtEl>
                                      </p:cBhvr>
                                      <p:to x="100000" y="95000"/>
                                    </p:animScale>
                                    <p:animScale>
                                      <p:cBhvr>
                                        <p:cTn id="30"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rmAutofit/>
          </a:bodyPr>
          <a:lstStyle/>
          <a:p>
            <a:pPr>
              <a:lnSpc>
                <a:spcPct val="120000"/>
              </a:lnSpc>
              <a:spcAft>
                <a:spcPts val="600"/>
              </a:spcAft>
            </a:pPr>
            <a:r>
              <a:rPr lang="en-US" sz="2400" b="1" dirty="0" smtClean="0">
                <a:solidFill>
                  <a:srgbClr val="002060"/>
                </a:solidFill>
                <a:latin typeface="Arial Black" charset="0"/>
                <a:ea typeface="Arial Black" charset="0"/>
                <a:cs typeface="Arial Black" charset="0"/>
              </a:rPr>
              <a:t>Financing the UBI through Value-added taxes or raw materials taxes? (cont.)</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2025569"/>
            <a:ext cx="10515600" cy="4151393"/>
          </a:xfrm>
        </p:spPr>
        <p:txBody>
          <a:bodyPr>
            <a:normAutofit/>
          </a:bodyPr>
          <a:lstStyle/>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Another problem:</a:t>
            </a:r>
          </a:p>
          <a:p>
            <a:pPr>
              <a:lnSpc>
                <a:spcPct val="120000"/>
              </a:lnSpc>
              <a:spcBef>
                <a:spcPts val="0"/>
              </a:spcBef>
              <a:spcAft>
                <a:spcPts val="600"/>
              </a:spcAft>
              <a:buFont typeface="Wingdings" charset="2"/>
              <a:buChar char="§"/>
            </a:pPr>
            <a:r>
              <a:rPr lang="en-US" sz="2000" b="1" dirty="0" smtClean="0">
                <a:latin typeface="Arial Black" charset="0"/>
                <a:ea typeface="Arial Black" charset="0"/>
                <a:cs typeface="Arial Black" charset="0"/>
              </a:rPr>
              <a:t>Value added taxes and taxes on raw materials are '</a:t>
            </a:r>
            <a:r>
              <a:rPr lang="en-US" sz="2000" b="1" u="sng" dirty="0" smtClean="0">
                <a:latin typeface="Arial Black" charset="0"/>
                <a:ea typeface="Arial Black" charset="0"/>
                <a:cs typeface="Arial Black" charset="0"/>
              </a:rPr>
              <a:t>re</a:t>
            </a:r>
            <a:r>
              <a:rPr lang="en-US" sz="2000" b="1" dirty="0" smtClean="0">
                <a:latin typeface="Arial Black" charset="0"/>
                <a:ea typeface="Arial Black" charset="0"/>
                <a:cs typeface="Arial Black" charset="0"/>
              </a:rPr>
              <a:t>gressive' taxes (i.e. they hit the poor more than the rich!)</a:t>
            </a:r>
          </a:p>
          <a:p>
            <a:pPr>
              <a:lnSpc>
                <a:spcPct val="120000"/>
              </a:lnSpc>
              <a:spcBef>
                <a:spcPts val="0"/>
              </a:spcBef>
              <a:spcAft>
                <a:spcPts val="600"/>
              </a:spcAft>
              <a:buFont typeface="Wingdings" charset="2"/>
              <a:buChar char="§"/>
            </a:pPr>
            <a:r>
              <a:rPr lang="en-US" sz="2000" b="1" dirty="0" smtClean="0">
                <a:latin typeface="Arial Black" charset="0"/>
                <a:ea typeface="Arial Black" charset="0"/>
                <a:cs typeface="Arial Black" charset="0"/>
              </a:rPr>
              <a:t>Rich people and capital are more mobile than low income earners: There is a risk that most of the tax increases are born by the latter!</a:t>
            </a:r>
            <a:endParaRPr lang="en-US" sz="2000" b="1" dirty="0">
              <a:latin typeface="Arial Black" charset="0"/>
              <a:ea typeface="Arial Black" charset="0"/>
              <a:cs typeface="Arial Black" charset="0"/>
            </a:endParaRPr>
          </a:p>
        </p:txBody>
      </p:sp>
      <p:sp>
        <p:nvSpPr>
          <p:cNvPr id="4" name="Bliksemflits 3"/>
          <p:cNvSpPr/>
          <p:nvPr/>
        </p:nvSpPr>
        <p:spPr>
          <a:xfrm>
            <a:off x="1736203" y="4328931"/>
            <a:ext cx="9143999" cy="2175163"/>
          </a:xfrm>
          <a:prstGeom prst="lightningBol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solidFill>
                  <a:srgbClr val="002060"/>
                </a:solidFill>
                <a:latin typeface="Arial Black" charset="0"/>
                <a:ea typeface="Arial Black" charset="0"/>
                <a:cs typeface="Arial Black" charset="0"/>
              </a:rPr>
              <a:t>And this can have risks hard to assess</a:t>
            </a:r>
            <a:endParaRPr lang="en-AU" b="1" dirty="0">
              <a:solidFill>
                <a:srgbClr val="002060"/>
              </a:solidFill>
              <a:latin typeface="Arial Black" charset="0"/>
              <a:ea typeface="Arial Black" charset="0"/>
              <a:cs typeface="Arial Black" charset="0"/>
            </a:endParaRPr>
          </a:p>
        </p:txBody>
      </p:sp>
    </p:spTree>
    <p:extLst>
      <p:ext uri="{BB962C8B-B14F-4D97-AF65-F5344CB8AC3E}">
        <p14:creationId xmlns:p14="http://schemas.microsoft.com/office/powerpoint/2010/main" val="11200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400" b="1" dirty="0" smtClean="0">
                <a:solidFill>
                  <a:schemeClr val="bg1"/>
                </a:solidFill>
                <a:latin typeface="Arial Black" charset="0"/>
                <a:ea typeface="Arial Black" charset="0"/>
                <a:cs typeface="Arial Black" charset="0"/>
              </a:rPr>
              <a:t>.</a:t>
            </a:r>
            <a:endParaRPr lang="en-US" sz="2400" b="1" dirty="0">
              <a:solidFill>
                <a:schemeClr val="bg1"/>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2720051"/>
            <a:ext cx="10515600" cy="3842795"/>
          </a:xfrm>
        </p:spPr>
        <p:txBody>
          <a:bodyPr>
            <a:normAutofit/>
          </a:bodyPr>
          <a:lstStyle/>
          <a:p>
            <a:pPr>
              <a:lnSpc>
                <a:spcPct val="120000"/>
              </a:lnSpc>
              <a:spcBef>
                <a:spcPts val="0"/>
              </a:spcBef>
              <a:spcAft>
                <a:spcPts val="600"/>
              </a:spcAft>
              <a:buFont typeface="Wingdings" panose="05000000000000000000" pitchFamily="2" charset="2"/>
              <a:buChar char="§"/>
            </a:pPr>
            <a:r>
              <a:rPr lang="en-US" sz="2000" b="1" dirty="0" smtClean="0">
                <a:latin typeface="Arial Black" charset="0"/>
                <a:ea typeface="Arial Black" charset="0"/>
                <a:cs typeface="Arial Black" charset="0"/>
              </a:rPr>
              <a:t>Rebellion by low and middle income earners (anti-tax populism, e.g. '</a:t>
            </a:r>
            <a:r>
              <a:rPr lang="en-US" sz="2000" b="1" dirty="0" err="1" smtClean="0">
                <a:latin typeface="Arial Black" charset="0"/>
                <a:ea typeface="Arial Black" charset="0"/>
                <a:cs typeface="Arial Black" charset="0"/>
              </a:rPr>
              <a:t>Glistrup</a:t>
            </a:r>
            <a:r>
              <a:rPr lang="en-US" sz="2000" b="1" dirty="0" smtClean="0">
                <a:latin typeface="Arial Black" charset="0"/>
                <a:ea typeface="Arial Black" charset="0"/>
                <a:cs typeface="Arial Black" charset="0"/>
              </a:rPr>
              <a:t> </a:t>
            </a:r>
            <a:r>
              <a:rPr lang="en-US" sz="2000" b="1" smtClean="0">
                <a:latin typeface="Arial Black" charset="0"/>
                <a:ea typeface="Arial Black" charset="0"/>
                <a:cs typeface="Arial Black" charset="0"/>
              </a:rPr>
              <a:t>effect')?</a:t>
            </a:r>
            <a:endParaRPr lang="en-US" sz="2000" b="1" dirty="0" smtClean="0">
              <a:latin typeface="Arial Black" charset="0"/>
              <a:ea typeface="Arial Black" charset="0"/>
              <a:cs typeface="Arial Black" charset="0"/>
            </a:endParaRPr>
          </a:p>
          <a:p>
            <a:pPr>
              <a:lnSpc>
                <a:spcPct val="120000"/>
              </a:lnSpc>
              <a:spcBef>
                <a:spcPts val="0"/>
              </a:spcBef>
              <a:spcAft>
                <a:spcPts val="600"/>
              </a:spcAft>
              <a:buFont typeface="Wingdings" panose="05000000000000000000" pitchFamily="2" charset="2"/>
              <a:buChar char="§"/>
            </a:pPr>
            <a:r>
              <a:rPr lang="en-US" sz="2000" b="1" dirty="0" smtClean="0">
                <a:latin typeface="Arial Black" charset="0"/>
                <a:ea typeface="Arial Black" charset="0"/>
                <a:cs typeface="Arial Black" charset="0"/>
              </a:rPr>
              <a:t>More black market activities? (being socially accepted </a:t>
            </a: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a:t>
            </a:r>
          </a:p>
          <a:p>
            <a:pPr>
              <a:lnSpc>
                <a:spcPct val="120000"/>
              </a:lnSpc>
              <a:spcBef>
                <a:spcPts val="0"/>
              </a:spcBef>
              <a:spcAft>
                <a:spcPts val="600"/>
              </a:spcAft>
              <a:buFont typeface="Wingdings" panose="05000000000000000000" pitchFamily="2" charset="2"/>
              <a:buChar char="§"/>
            </a:pPr>
            <a:r>
              <a:rPr lang="en-US" sz="2000" b="1" dirty="0" smtClean="0">
                <a:latin typeface="Arial Black" charset="0"/>
                <a:ea typeface="Arial Black" charset="0"/>
                <a:cs typeface="Arial Black" charset="0"/>
              </a:rPr>
              <a:t>Loss of tax revenues as low-paid (women) workers will (partially) withdraw from the labor market</a:t>
            </a:r>
          </a:p>
          <a:p>
            <a:pPr>
              <a:lnSpc>
                <a:spcPct val="120000"/>
              </a:lnSpc>
              <a:spcBef>
                <a:spcPts val="0"/>
              </a:spcBef>
              <a:spcAft>
                <a:spcPts val="600"/>
              </a:spcAft>
              <a:buFont typeface="Wingdings" panose="05000000000000000000" pitchFamily="2" charset="2"/>
              <a:buChar char="§"/>
            </a:pPr>
            <a:r>
              <a:rPr lang="en-US" sz="2000" b="1" dirty="0" smtClean="0">
                <a:latin typeface="Arial Black" charset="0"/>
                <a:ea typeface="Arial Black" charset="0"/>
                <a:cs typeface="Arial Black" charset="0"/>
              </a:rPr>
              <a:t>Declining tax revenues need to be compensated by higher tariffs: A vicious circle?</a:t>
            </a:r>
            <a:endParaRPr lang="en-US" sz="2000" b="1" dirty="0">
              <a:latin typeface="Arial Black" charset="0"/>
              <a:ea typeface="Arial Black" charset="0"/>
              <a:cs typeface="Arial Black" charset="0"/>
            </a:endParaRPr>
          </a:p>
        </p:txBody>
      </p:sp>
      <p:sp>
        <p:nvSpPr>
          <p:cNvPr id="4" name="Bliksemflits 3"/>
          <p:cNvSpPr/>
          <p:nvPr/>
        </p:nvSpPr>
        <p:spPr>
          <a:xfrm>
            <a:off x="988670" y="544008"/>
            <a:ext cx="9949405" cy="1979271"/>
          </a:xfrm>
          <a:prstGeom prst="lightningBol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en-IE" sz="2400" b="1" dirty="0" smtClean="0">
                <a:solidFill>
                  <a:srgbClr val="002060"/>
                </a:solidFill>
                <a:latin typeface="Arial Black" charset="0"/>
                <a:ea typeface="Arial Black" charset="0"/>
                <a:cs typeface="Arial Black" charset="0"/>
              </a:rPr>
              <a:t>Risks of tax increases:</a:t>
            </a:r>
            <a:endParaRPr lang="en-IE" sz="2400" b="1" dirty="0">
              <a:solidFill>
                <a:srgbClr val="002060"/>
              </a:solidFill>
              <a:latin typeface="Arial Black" charset="0"/>
              <a:ea typeface="Arial Black" charset="0"/>
              <a:cs typeface="Arial Black" charset="0"/>
            </a:endParaRPr>
          </a:p>
        </p:txBody>
      </p:sp>
    </p:spTree>
    <p:extLst>
      <p:ext uri="{BB962C8B-B14F-4D97-AF65-F5344CB8AC3E}">
        <p14:creationId xmlns:p14="http://schemas.microsoft.com/office/powerpoint/2010/main" val="151058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trips(down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nSpc>
                <a:spcPct val="120000"/>
              </a:lnSpc>
            </a:pPr>
            <a:r>
              <a:rPr lang="en-US" sz="2400" b="1" dirty="0" smtClean="0">
                <a:solidFill>
                  <a:schemeClr val="bg1"/>
                </a:solidFill>
                <a:latin typeface="Arial Black" charset="0"/>
                <a:ea typeface="Arial Black" charset="0"/>
                <a:cs typeface="Arial Black" charset="0"/>
              </a:rPr>
              <a:t>.</a:t>
            </a:r>
            <a:endParaRPr lang="en-US" sz="2400" b="1" dirty="0">
              <a:solidFill>
                <a:schemeClr val="bg1"/>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3368233"/>
            <a:ext cx="10515600" cy="3194613"/>
          </a:xfrm>
        </p:spPr>
        <p:txBody>
          <a:bodyPr>
            <a:normAutofit/>
          </a:bodyPr>
          <a:lstStyle/>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Extra taxes on raw materials are ecologically desirable </a:t>
            </a:r>
            <a:r>
              <a:rPr lang="mr-IN" sz="2000" b="1" dirty="0" smtClean="0">
                <a:latin typeface="Arial Black" charset="0"/>
                <a:ea typeface="Arial Black" charset="0"/>
                <a:cs typeface="Arial Black" charset="0"/>
              </a:rPr>
              <a:t>…</a:t>
            </a:r>
            <a:endParaRPr lang="en-US" sz="2000" b="1" dirty="0" smtClean="0">
              <a:latin typeface="Arial Black" charset="0"/>
              <a:ea typeface="Arial Black" charset="0"/>
              <a:cs typeface="Arial Black" charset="0"/>
            </a:endParaRPr>
          </a:p>
          <a:p>
            <a:pPr marL="0" indent="0">
              <a:lnSpc>
                <a:spcPct val="120000"/>
              </a:lnSpc>
              <a:spcBef>
                <a:spcPts val="0"/>
              </a:spcBef>
              <a:spcAft>
                <a:spcPts val="600"/>
              </a:spcAft>
              <a:buNone/>
            </a:pP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 but they are not a solid base for financing a UBI in the long-run: </a:t>
            </a:r>
          </a:p>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If they are ecologically successful (i.e. lower use of raw material) tax revenues will decline!</a:t>
            </a:r>
          </a:p>
        </p:txBody>
      </p:sp>
      <p:sp>
        <p:nvSpPr>
          <p:cNvPr id="4" name="Bliksemflits 3"/>
          <p:cNvSpPr/>
          <p:nvPr/>
        </p:nvSpPr>
        <p:spPr>
          <a:xfrm>
            <a:off x="838200" y="625032"/>
            <a:ext cx="10099875" cy="2569580"/>
          </a:xfrm>
          <a:prstGeom prst="lightningBol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en-IE" sz="2400" b="1" dirty="0" smtClean="0">
                <a:solidFill>
                  <a:srgbClr val="002060"/>
                </a:solidFill>
                <a:latin typeface="Arial Black" charset="0"/>
                <a:ea typeface="Arial Black" charset="0"/>
                <a:cs typeface="Arial Black" charset="0"/>
              </a:rPr>
              <a:t>Another problem with tax increases:</a:t>
            </a:r>
            <a:endParaRPr lang="en-IE" sz="2400" b="1" dirty="0">
              <a:solidFill>
                <a:srgbClr val="002060"/>
              </a:solidFill>
              <a:latin typeface="Arial Black" charset="0"/>
              <a:ea typeface="Arial Black" charset="0"/>
              <a:cs typeface="Arial Black" charset="0"/>
            </a:endParaRPr>
          </a:p>
        </p:txBody>
      </p:sp>
    </p:spTree>
    <p:extLst>
      <p:ext uri="{BB962C8B-B14F-4D97-AF65-F5344CB8AC3E}">
        <p14:creationId xmlns:p14="http://schemas.microsoft.com/office/powerpoint/2010/main" val="201348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232181"/>
          </a:xfrm>
          <a:solidFill>
            <a:schemeClr val="accent4">
              <a:lumMod val="20000"/>
              <a:lumOff val="80000"/>
            </a:schemeClr>
          </a:solidFill>
        </p:spPr>
        <p:txBody>
          <a:bodyPr>
            <a:normAutofit/>
          </a:bodyPr>
          <a:lstStyle/>
          <a:p>
            <a:r>
              <a:rPr lang="en-US" sz="2400" b="1" dirty="0" smtClean="0">
                <a:solidFill>
                  <a:srgbClr val="002060"/>
                </a:solidFill>
                <a:latin typeface="Arial Black" charset="0"/>
                <a:ea typeface="Arial Black" charset="0"/>
                <a:cs typeface="Arial Black" charset="0"/>
              </a:rPr>
              <a:t>A negative impact on our tax morale?</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A UBI is also given to:</a:t>
            </a:r>
          </a:p>
          <a:p>
            <a:pPr>
              <a:lnSpc>
                <a:spcPct val="120000"/>
              </a:lnSpc>
              <a:spcBef>
                <a:spcPts val="0"/>
              </a:spcBef>
              <a:spcAft>
                <a:spcPts val="600"/>
              </a:spcAft>
              <a:buFont typeface="Wingdings" charset="2"/>
              <a:buChar char="§"/>
            </a:pPr>
            <a:r>
              <a:rPr lang="en-US" sz="2000" b="1" dirty="0" smtClean="0">
                <a:latin typeface="Arial Black" charset="0"/>
                <a:ea typeface="Arial Black" charset="0"/>
                <a:cs typeface="Arial Black" charset="0"/>
              </a:rPr>
              <a:t>Rich people who do not need it</a:t>
            </a:r>
          </a:p>
          <a:p>
            <a:pPr>
              <a:lnSpc>
                <a:spcPct val="120000"/>
              </a:lnSpc>
              <a:spcBef>
                <a:spcPts val="0"/>
              </a:spcBef>
              <a:spcAft>
                <a:spcPts val="600"/>
              </a:spcAft>
              <a:buFont typeface="Wingdings" charset="2"/>
              <a:buChar char="§"/>
            </a:pPr>
            <a:r>
              <a:rPr lang="en-US" sz="2000" b="1" dirty="0" smtClean="0">
                <a:latin typeface="Arial Black" charset="0"/>
                <a:ea typeface="Arial Black" charset="0"/>
                <a:cs typeface="Arial Black" charset="0"/>
              </a:rPr>
              <a:t>People who can but do not wish to work: By the end of 2014 the Netherlands had about 1,6 million people at working age who did not work, did not participate in educational activities and who did not search for work (probably living from property, income of a partner or parents). </a:t>
            </a:r>
          </a:p>
          <a:p>
            <a:pPr marL="0" indent="0">
              <a:lnSpc>
                <a:spcPct val="120000"/>
              </a:lnSpc>
              <a:spcBef>
                <a:spcPts val="0"/>
              </a:spcBef>
              <a:spcAft>
                <a:spcPts val="600"/>
              </a:spcAft>
              <a:buNone/>
            </a:pPr>
            <a:r>
              <a:rPr lang="en-US" sz="2000" b="1" dirty="0" smtClean="0">
                <a:latin typeface="Arial Black" charset="0"/>
                <a:ea typeface="Arial Black" charset="0"/>
                <a:cs typeface="Arial Black" charset="0"/>
              </a:rPr>
              <a:t>Costs of UBI for this group: approximately € 18,7 billion.  </a:t>
            </a:r>
          </a:p>
          <a:p>
            <a:pPr marL="0" indent="0">
              <a:lnSpc>
                <a:spcPct val="120000"/>
              </a:lnSpc>
              <a:spcBef>
                <a:spcPts val="0"/>
              </a:spcBef>
              <a:spcAft>
                <a:spcPts val="600"/>
              </a:spcAft>
              <a:buNone/>
            </a:pPr>
            <a:endParaRPr lang="en-US" sz="2000" b="1" dirty="0" smtClean="0">
              <a:latin typeface="Arial Black" charset="0"/>
              <a:ea typeface="Arial Black" charset="0"/>
              <a:cs typeface="Arial Black" charset="0"/>
            </a:endParaRPr>
          </a:p>
          <a:p>
            <a:pPr marL="0" indent="0">
              <a:lnSpc>
                <a:spcPct val="120000"/>
              </a:lnSpc>
              <a:spcBef>
                <a:spcPts val="0"/>
              </a:spcBef>
              <a:spcAft>
                <a:spcPts val="600"/>
              </a:spcAft>
              <a:buNone/>
            </a:pPr>
            <a:r>
              <a:rPr lang="en-US" sz="2000" b="1" dirty="0" smtClean="0">
                <a:solidFill>
                  <a:srgbClr val="002060"/>
                </a:solidFill>
                <a:latin typeface="Arial Black" charset="0"/>
                <a:ea typeface="Arial Black" charset="0"/>
                <a:cs typeface="Arial Black" charset="0"/>
              </a:rPr>
              <a:t>Government transfers to people who do not need them will undermine our willingness to pay taxes!</a:t>
            </a:r>
            <a:endParaRPr lang="en-US" sz="2000" b="1" dirty="0">
              <a:solidFill>
                <a:srgbClr val="002060"/>
              </a:solidFill>
              <a:latin typeface="Arial Black" charset="0"/>
              <a:ea typeface="Arial Black" charset="0"/>
              <a:cs typeface="Arial Black" charset="0"/>
            </a:endParaRPr>
          </a:p>
        </p:txBody>
      </p:sp>
    </p:spTree>
    <p:extLst>
      <p:ext uri="{BB962C8B-B14F-4D97-AF65-F5344CB8AC3E}">
        <p14:creationId xmlns:p14="http://schemas.microsoft.com/office/powerpoint/2010/main" val="86494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Scale>
                                      <p:cBhvr>
                                        <p:cTn id="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2" end="2"/>
                                            </p:txEl>
                                          </p:spTgt>
                                        </p:tgtEl>
                                        <p:attrNameLst>
                                          <p:attrName>ppt_x</p:attrName>
                                          <p:attrName>ppt_y</p:attrName>
                                        </p:attrNameLst>
                                      </p:cBhvr>
                                    </p:animMotion>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ipe(down)">
                                      <p:cBhvr>
                                        <p:cTn id="14" dur="580">
                                          <p:stCondLst>
                                            <p:cond delay="0"/>
                                          </p:stCondLst>
                                        </p:cTn>
                                        <p:tgtEl>
                                          <p:spTgt spid="3">
                                            <p:txEl>
                                              <p:pRg st="3" end="3"/>
                                            </p:txEl>
                                          </p:spTgt>
                                        </p:tgtEl>
                                      </p:cBhvr>
                                    </p:animEffect>
                                    <p:anim calcmode="lin" valueType="num">
                                      <p:cBhvr>
                                        <p:cTn id="1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3" end="3"/>
                                            </p:txEl>
                                          </p:spTgt>
                                        </p:tgtEl>
                                      </p:cBhvr>
                                      <p:to x="100000" y="60000"/>
                                    </p:animScale>
                                    <p:animScale>
                                      <p:cBhvr>
                                        <p:cTn id="21" dur="166" decel="50000">
                                          <p:stCondLst>
                                            <p:cond delay="676"/>
                                          </p:stCondLst>
                                        </p:cTn>
                                        <p:tgtEl>
                                          <p:spTgt spid="3">
                                            <p:txEl>
                                              <p:pRg st="3" end="3"/>
                                            </p:txEl>
                                          </p:spTgt>
                                        </p:tgtEl>
                                      </p:cBhvr>
                                      <p:to x="100000" y="100000"/>
                                    </p:animScale>
                                    <p:animScale>
                                      <p:cBhvr>
                                        <p:cTn id="22" dur="26">
                                          <p:stCondLst>
                                            <p:cond delay="1312"/>
                                          </p:stCondLst>
                                        </p:cTn>
                                        <p:tgtEl>
                                          <p:spTgt spid="3">
                                            <p:txEl>
                                              <p:pRg st="3" end="3"/>
                                            </p:txEl>
                                          </p:spTgt>
                                        </p:tgtEl>
                                      </p:cBhvr>
                                      <p:to x="100000" y="80000"/>
                                    </p:animScale>
                                    <p:animScale>
                                      <p:cBhvr>
                                        <p:cTn id="23" dur="166" decel="50000">
                                          <p:stCondLst>
                                            <p:cond delay="1338"/>
                                          </p:stCondLst>
                                        </p:cTn>
                                        <p:tgtEl>
                                          <p:spTgt spid="3">
                                            <p:txEl>
                                              <p:pRg st="3" end="3"/>
                                            </p:txEl>
                                          </p:spTgt>
                                        </p:tgtEl>
                                      </p:cBhvr>
                                      <p:to x="100000" y="100000"/>
                                    </p:animScale>
                                    <p:animScale>
                                      <p:cBhvr>
                                        <p:cTn id="24" dur="26">
                                          <p:stCondLst>
                                            <p:cond delay="1642"/>
                                          </p:stCondLst>
                                        </p:cTn>
                                        <p:tgtEl>
                                          <p:spTgt spid="3">
                                            <p:txEl>
                                              <p:pRg st="3" end="3"/>
                                            </p:txEl>
                                          </p:spTgt>
                                        </p:tgtEl>
                                      </p:cBhvr>
                                      <p:to x="100000" y="90000"/>
                                    </p:animScale>
                                    <p:animScale>
                                      <p:cBhvr>
                                        <p:cTn id="25" dur="166" decel="50000">
                                          <p:stCondLst>
                                            <p:cond delay="1668"/>
                                          </p:stCondLst>
                                        </p:cTn>
                                        <p:tgtEl>
                                          <p:spTgt spid="3">
                                            <p:txEl>
                                              <p:pRg st="3" end="3"/>
                                            </p:txEl>
                                          </p:spTgt>
                                        </p:tgtEl>
                                      </p:cBhvr>
                                      <p:to x="100000" y="100000"/>
                                    </p:animScale>
                                    <p:animScale>
                                      <p:cBhvr>
                                        <p:cTn id="26" dur="26">
                                          <p:stCondLst>
                                            <p:cond delay="1808"/>
                                          </p:stCondLst>
                                        </p:cTn>
                                        <p:tgtEl>
                                          <p:spTgt spid="3">
                                            <p:txEl>
                                              <p:pRg st="3" end="3"/>
                                            </p:txEl>
                                          </p:spTgt>
                                        </p:tgtEl>
                                      </p:cBhvr>
                                      <p:to x="100000" y="95000"/>
                                    </p:animScale>
                                    <p:animScale>
                                      <p:cBhvr>
                                        <p:cTn id="27" dur="166" decel="50000">
                                          <p:stCondLst>
                                            <p:cond delay="1834"/>
                                          </p:stCondLst>
                                        </p:cTn>
                                        <p:tgtEl>
                                          <p:spTgt spid="3">
                                            <p:txEl>
                                              <p:pRg st="3" end="3"/>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Scale>
                                      <p:cBhvr>
                                        <p:cTn id="3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
                                            <p:txEl>
                                              <p:pRg st="5" end="5"/>
                                            </p:txEl>
                                          </p:spTgt>
                                        </p:tgtEl>
                                        <p:attrNameLst>
                                          <p:attrName>ppt_x</p:attrName>
                                          <p:attrName>ppt_y</p:attrName>
                                        </p:attrNameLst>
                                      </p:cBhvr>
                                    </p:animMotion>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rmAutofit/>
          </a:bodyPr>
          <a:lstStyle/>
          <a:p>
            <a:r>
              <a:rPr lang="en-US" sz="2400" b="1" dirty="0" smtClean="0">
                <a:solidFill>
                  <a:srgbClr val="002060"/>
                </a:solidFill>
                <a:latin typeface="Arial Black" charset="0"/>
                <a:ea typeface="Arial Black" charset="0"/>
                <a:cs typeface="Arial Black" charset="0"/>
              </a:rPr>
              <a:t>UBI is </a:t>
            </a:r>
            <a:r>
              <a:rPr lang="en-US" sz="2400" b="1" u="sng" dirty="0" smtClean="0">
                <a:solidFill>
                  <a:srgbClr val="002060"/>
                </a:solidFill>
                <a:latin typeface="Arial Black" charset="0"/>
                <a:ea typeface="Arial Black" charset="0"/>
                <a:cs typeface="Arial Black" charset="0"/>
              </a:rPr>
              <a:t>not</a:t>
            </a:r>
            <a:r>
              <a:rPr lang="en-US" sz="2400" b="1" dirty="0" smtClean="0">
                <a:solidFill>
                  <a:srgbClr val="002060"/>
                </a:solidFill>
                <a:latin typeface="Arial Black" charset="0"/>
                <a:ea typeface="Arial Black" charset="0"/>
                <a:cs typeface="Arial Black" charset="0"/>
              </a:rPr>
              <a:t> anti-cyclic</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2395958"/>
            <a:ext cx="10515600" cy="3792579"/>
          </a:xfrm>
        </p:spPr>
        <p:txBody>
          <a:bodyPr>
            <a:normAutofit/>
          </a:bodyPr>
          <a:lstStyle/>
          <a:p>
            <a:pPr marL="0" indent="0">
              <a:lnSpc>
                <a:spcPct val="130000"/>
              </a:lnSpc>
              <a:spcBef>
                <a:spcPts val="0"/>
              </a:spcBef>
              <a:spcAft>
                <a:spcPts val="600"/>
              </a:spcAft>
              <a:buNone/>
            </a:pPr>
            <a:r>
              <a:rPr lang="en-US" sz="2000" b="1" dirty="0" smtClean="0">
                <a:latin typeface="Arial Black" charset="0"/>
                <a:ea typeface="Arial Black" charset="0"/>
                <a:cs typeface="Arial Black" charset="0"/>
              </a:rPr>
              <a:t>Assume that all means-tested social benefits are replaced by an UBI: In this case, UBI transfers are independent of the state of the business cycle:</a:t>
            </a:r>
          </a:p>
          <a:p>
            <a:pPr marL="0" indent="0">
              <a:lnSpc>
                <a:spcPct val="130000"/>
              </a:lnSpc>
              <a:spcBef>
                <a:spcPts val="0"/>
              </a:spcBef>
              <a:spcAft>
                <a:spcPts val="600"/>
              </a:spcAft>
              <a:buNone/>
            </a:pPr>
            <a:r>
              <a:rPr lang="en-US" sz="2000" b="1" dirty="0" smtClean="0">
                <a:latin typeface="Arial Black" charset="0"/>
                <a:ea typeface="Arial Black" charset="0"/>
                <a:cs typeface="Arial Black" charset="0"/>
              </a:rPr>
              <a:t>Business cycle fluctuations will become more violent!</a:t>
            </a:r>
          </a:p>
        </p:txBody>
      </p:sp>
    </p:spTree>
    <p:extLst>
      <p:ext uri="{BB962C8B-B14F-4D97-AF65-F5344CB8AC3E}">
        <p14:creationId xmlns:p14="http://schemas.microsoft.com/office/powerpoint/2010/main" val="2004897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07251"/>
            <a:ext cx="10515600" cy="1220607"/>
          </a:xfrm>
          <a:solidFill>
            <a:schemeClr val="accent4">
              <a:lumMod val="20000"/>
              <a:lumOff val="80000"/>
            </a:schemeClr>
          </a:solidFill>
        </p:spPr>
        <p:txBody>
          <a:bodyPr>
            <a:normAutofit/>
          </a:bodyPr>
          <a:lstStyle/>
          <a:p>
            <a:pPr>
              <a:lnSpc>
                <a:spcPct val="120000"/>
              </a:lnSpc>
            </a:pPr>
            <a:r>
              <a:rPr lang="en-US" sz="2400" b="1" dirty="0" smtClean="0">
                <a:solidFill>
                  <a:srgbClr val="002060"/>
                </a:solidFill>
                <a:latin typeface="Arial Black" charset="0"/>
                <a:ea typeface="Arial Black" charset="0"/>
                <a:cs typeface="Arial Black" charset="0"/>
              </a:rPr>
              <a:t>An alternative to UBI: Government as an 'employer of last resort'</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p:txBody>
          <a:bodyPr>
            <a:normAutofit fontScale="92500" lnSpcReduction="10000"/>
          </a:bodyPr>
          <a:lstStyle/>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Give long-run unemployed the right to claim a job at the minimum wage in the public sector.</a:t>
            </a:r>
          </a:p>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Advantages:</a:t>
            </a:r>
          </a:p>
          <a:p>
            <a:pPr marL="449263" lvl="1" indent="-219075">
              <a:lnSpc>
                <a:spcPct val="120000"/>
              </a:lnSpc>
              <a:spcBef>
                <a:spcPts val="0"/>
              </a:spcBef>
              <a:spcAft>
                <a:spcPts val="600"/>
              </a:spcAft>
              <a:buFont typeface="Wingdings" charset="2"/>
              <a:buChar char="§"/>
            </a:pPr>
            <a:r>
              <a:rPr lang="en-US" sz="2000" b="1" dirty="0" smtClean="0">
                <a:latin typeface="Arial Black" charset="0"/>
                <a:ea typeface="Arial Black" charset="0"/>
                <a:cs typeface="Arial Black" charset="0"/>
              </a:rPr>
              <a:t>People are no more locked-in in restrictive </a:t>
            </a:r>
            <a:r>
              <a:rPr lang="en-US" sz="2000" b="1" dirty="0" smtClean="0">
                <a:latin typeface="Arial Black" charset="0"/>
                <a:ea typeface="Arial Black" charset="0"/>
                <a:cs typeface="Arial Black" charset="0"/>
              </a:rPr>
              <a:t>regulations around </a:t>
            </a:r>
            <a:r>
              <a:rPr lang="en-US" sz="2000" b="1" dirty="0" smtClean="0">
                <a:latin typeface="Arial Black" charset="0"/>
                <a:ea typeface="Arial Black" charset="0"/>
                <a:cs typeface="Arial Black" charset="0"/>
              </a:rPr>
              <a:t>social benefit schemes; they are regular employees!</a:t>
            </a:r>
          </a:p>
          <a:p>
            <a:pPr marL="449263" lvl="1" indent="-219075">
              <a:lnSpc>
                <a:spcPct val="120000"/>
              </a:lnSpc>
              <a:spcBef>
                <a:spcPts val="0"/>
              </a:spcBef>
              <a:spcAft>
                <a:spcPts val="600"/>
              </a:spcAft>
              <a:buFont typeface="Wingdings" charset="2"/>
              <a:buChar char="§"/>
            </a:pPr>
            <a:r>
              <a:rPr lang="en-US" sz="2000" b="1" dirty="0" smtClean="0">
                <a:latin typeface="Arial Black" charset="0"/>
                <a:ea typeface="Arial Black" charset="0"/>
                <a:cs typeface="Arial Black" charset="0"/>
              </a:rPr>
              <a:t>Paying strictly the minimum wage gives an incentive to search a job in the market sector (which often pays above the minimum wage) </a:t>
            </a:r>
          </a:p>
          <a:p>
            <a:pPr marL="449263" lvl="1" indent="-219075">
              <a:lnSpc>
                <a:spcPct val="120000"/>
              </a:lnSpc>
              <a:spcBef>
                <a:spcPts val="0"/>
              </a:spcBef>
              <a:spcAft>
                <a:spcPts val="600"/>
              </a:spcAft>
              <a:buFont typeface="Wingdings" charset="2"/>
              <a:buChar char="§"/>
            </a:pPr>
            <a:r>
              <a:rPr lang="en-US" sz="2000" b="1" dirty="0" smtClean="0">
                <a:latin typeface="Arial Black" charset="0"/>
                <a:ea typeface="Arial Black" charset="0"/>
                <a:cs typeface="Arial Black" charset="0"/>
              </a:rPr>
              <a:t>Much volunteering work in the public sector can become paid work (reliable performance)</a:t>
            </a:r>
          </a:p>
          <a:p>
            <a:pPr marL="449263" lvl="1" indent="-219075">
              <a:lnSpc>
                <a:spcPct val="120000"/>
              </a:lnSpc>
              <a:spcBef>
                <a:spcPts val="0"/>
              </a:spcBef>
              <a:spcAft>
                <a:spcPts val="600"/>
              </a:spcAft>
              <a:buFont typeface="Wingdings" charset="2"/>
              <a:buChar char="§"/>
            </a:pPr>
            <a:r>
              <a:rPr lang="en-US" sz="2000" b="1" dirty="0" smtClean="0">
                <a:latin typeface="Arial Black" charset="0"/>
                <a:ea typeface="Arial Black" charset="0"/>
                <a:cs typeface="Arial Black" charset="0"/>
              </a:rPr>
              <a:t>Town councils are challenged to think creatively about useful projects to be done. After 40 years of neoliberalism, the public sector got so poor that this cannot be difficult!</a:t>
            </a:r>
            <a:endParaRPr lang="en-US" sz="2000" b="1" dirty="0">
              <a:latin typeface="Arial Black" charset="0"/>
              <a:ea typeface="Arial Black" charset="0"/>
              <a:cs typeface="Arial Black" charset="0"/>
            </a:endParaRPr>
          </a:p>
        </p:txBody>
      </p:sp>
    </p:spTree>
    <p:extLst>
      <p:ext uri="{BB962C8B-B14F-4D97-AF65-F5344CB8AC3E}">
        <p14:creationId xmlns:p14="http://schemas.microsoft.com/office/powerpoint/2010/main" val="151724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circle(in)">
                                      <p:cBhvr>
                                        <p:cTn id="2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162733"/>
          </a:xfrm>
          <a:solidFill>
            <a:schemeClr val="accent4">
              <a:lumMod val="20000"/>
              <a:lumOff val="80000"/>
            </a:schemeClr>
          </a:solidFill>
        </p:spPr>
        <p:txBody>
          <a:bodyPr>
            <a:normAutofit/>
          </a:bodyPr>
          <a:lstStyle/>
          <a:p>
            <a:r>
              <a:rPr lang="en-US" sz="2400" b="1" dirty="0" smtClean="0">
                <a:solidFill>
                  <a:srgbClr val="002060"/>
                </a:solidFill>
                <a:latin typeface="Arial Black" charset="0"/>
                <a:ea typeface="Arial Black" charset="0"/>
                <a:cs typeface="Arial Black" charset="0"/>
              </a:rPr>
              <a:t>Political and financial feasibility of public sector jobs:</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1825625"/>
            <a:ext cx="10515600" cy="4586750"/>
          </a:xfrm>
        </p:spPr>
        <p:txBody>
          <a:bodyPr>
            <a:normAutofit/>
          </a:bodyPr>
          <a:lstStyle/>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Government already pays the minimum social </a:t>
            </a:r>
            <a:r>
              <a:rPr lang="en-US" sz="2000" b="1" dirty="0">
                <a:latin typeface="Arial Black" charset="0"/>
                <a:ea typeface="Arial Black" charset="0"/>
                <a:cs typeface="Arial Black" charset="0"/>
              </a:rPr>
              <a:t>benefit (€ </a:t>
            </a:r>
            <a:r>
              <a:rPr lang="nl-NL" sz="2000" b="1" dirty="0">
                <a:latin typeface="Arial Black" charset="0"/>
                <a:ea typeface="Arial Black" charset="0"/>
                <a:cs typeface="Arial Black" charset="0"/>
              </a:rPr>
              <a:t>11.670</a:t>
            </a:r>
            <a:r>
              <a:rPr lang="en-US" sz="2000" b="1" dirty="0" smtClean="0">
                <a:latin typeface="Arial Black" charset="0"/>
                <a:ea typeface="Arial Black" charset="0"/>
                <a:cs typeface="Arial Black" charset="0"/>
              </a:rPr>
              <a:t> per year). </a:t>
            </a:r>
          </a:p>
          <a:p>
            <a:pPr marL="0" lvl="0" indent="0">
              <a:lnSpc>
                <a:spcPct val="120000"/>
              </a:lnSpc>
              <a:spcBef>
                <a:spcPts val="0"/>
              </a:spcBef>
              <a:spcAft>
                <a:spcPts val="600"/>
              </a:spcAft>
              <a:buNone/>
            </a:pPr>
            <a:r>
              <a:rPr lang="en-US" sz="2000" b="1" u="sng" dirty="0" smtClean="0">
                <a:latin typeface="Arial Black" charset="0"/>
                <a:ea typeface="Arial Black" charset="0"/>
                <a:cs typeface="Arial Black" charset="0"/>
              </a:rPr>
              <a:t>Extra</a:t>
            </a:r>
            <a:r>
              <a:rPr lang="en-US" sz="2000" b="1" dirty="0" smtClean="0">
                <a:latin typeface="Arial Black" charset="0"/>
                <a:ea typeface="Arial Black" charset="0"/>
                <a:cs typeface="Arial Black" charset="0"/>
              </a:rPr>
              <a:t> costs of bridging the gap towards a minimum wage are, on average, &lt;8.000 Euro per person per year</a:t>
            </a:r>
          </a:p>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Assume that all 430.000 receivers of minimum social benefits would receive a job at the minimum wage, this would cause extra costs of: 430.000 x 8.000 </a:t>
            </a:r>
            <a:r>
              <a:rPr lang="en-US" sz="2000" b="1" dirty="0">
                <a:latin typeface="Arial Black" charset="0"/>
                <a:ea typeface="Arial Black" charset="0"/>
                <a:cs typeface="Arial Black" charset="0"/>
              </a:rPr>
              <a:t>= € 3.44 </a:t>
            </a:r>
            <a:r>
              <a:rPr lang="en-US" sz="2000" b="1" dirty="0" smtClean="0">
                <a:latin typeface="Arial Black" charset="0"/>
                <a:ea typeface="Arial Black" charset="0"/>
                <a:cs typeface="Arial Black" charset="0"/>
              </a:rPr>
              <a:t>billion + overhead costs.</a:t>
            </a:r>
          </a:p>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In other words, spending an extra amount of less than 1% of our National Income, we could have 430.000 people at work!</a:t>
            </a:r>
          </a:p>
          <a:p>
            <a:pPr marL="0" lvl="0" indent="0">
              <a:lnSpc>
                <a:spcPct val="120000"/>
              </a:lnSpc>
              <a:spcBef>
                <a:spcPts val="0"/>
              </a:spcBef>
              <a:spcAft>
                <a:spcPts val="600"/>
              </a:spcAft>
              <a:buNone/>
            </a:pPr>
            <a:r>
              <a:rPr lang="en-US" sz="2000" b="1" dirty="0" smtClean="0">
                <a:latin typeface="Arial Black" charset="0"/>
                <a:ea typeface="Arial Black" charset="0"/>
                <a:cs typeface="Arial Black" charset="0"/>
              </a:rPr>
              <a:t>N.B.: Public sector jobs are easier to defend than a UBI: you spend money to have people at work, rather than distributing money without any obligation.</a:t>
            </a:r>
            <a:endParaRPr lang="en-US" sz="2000" b="1" dirty="0">
              <a:latin typeface="Arial Black" charset="0"/>
              <a:ea typeface="Arial Black" charset="0"/>
              <a:cs typeface="Arial Black" charset="0"/>
            </a:endParaRPr>
          </a:p>
        </p:txBody>
      </p:sp>
    </p:spTree>
    <p:extLst>
      <p:ext uri="{BB962C8B-B14F-4D97-AF65-F5344CB8AC3E}">
        <p14:creationId xmlns:p14="http://schemas.microsoft.com/office/powerpoint/2010/main" val="310089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Scale>
                                      <p:cBhvr>
                                        <p:cTn id="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2" end="2"/>
                                            </p:txEl>
                                          </p:spTgt>
                                        </p:tgtEl>
                                        <p:attrNameLst>
                                          <p:attrName>ppt_x</p:attrName>
                                          <p:attrName>ppt_y</p:attrName>
                                        </p:attrNameLst>
                                      </p:cBhvr>
                                    </p:animMotion>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Scale>
                                      <p:cBhvr>
                                        <p:cTn id="14"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3" end="3"/>
                                            </p:txEl>
                                          </p:spTgt>
                                        </p:tgtEl>
                                        <p:attrNameLst>
                                          <p:attrName>ppt_x</p:attrName>
                                          <p:attrName>ppt_y</p:attrName>
                                        </p:attrNameLst>
                                      </p:cBhvr>
                                    </p:animMotion>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80">
                                          <p:stCondLst>
                                            <p:cond delay="0"/>
                                          </p:stCondLst>
                                        </p:cTn>
                                        <p:tgtEl>
                                          <p:spTgt spid="3">
                                            <p:txEl>
                                              <p:pRg st="4" end="4"/>
                                            </p:txEl>
                                          </p:spTgt>
                                        </p:tgtEl>
                                      </p:cBhvr>
                                    </p:animEffect>
                                    <p:anim calcmode="lin" valueType="num">
                                      <p:cBhvr>
                                        <p:cTn id="2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4" end="4"/>
                                            </p:txEl>
                                          </p:spTgt>
                                        </p:tgtEl>
                                      </p:cBhvr>
                                      <p:to x="100000" y="60000"/>
                                    </p:animScale>
                                    <p:animScale>
                                      <p:cBhvr>
                                        <p:cTn id="28" dur="166" decel="50000">
                                          <p:stCondLst>
                                            <p:cond delay="676"/>
                                          </p:stCondLst>
                                        </p:cTn>
                                        <p:tgtEl>
                                          <p:spTgt spid="3">
                                            <p:txEl>
                                              <p:pRg st="4" end="4"/>
                                            </p:txEl>
                                          </p:spTgt>
                                        </p:tgtEl>
                                      </p:cBhvr>
                                      <p:to x="100000" y="100000"/>
                                    </p:animScale>
                                    <p:animScale>
                                      <p:cBhvr>
                                        <p:cTn id="29" dur="26">
                                          <p:stCondLst>
                                            <p:cond delay="1312"/>
                                          </p:stCondLst>
                                        </p:cTn>
                                        <p:tgtEl>
                                          <p:spTgt spid="3">
                                            <p:txEl>
                                              <p:pRg st="4" end="4"/>
                                            </p:txEl>
                                          </p:spTgt>
                                        </p:tgtEl>
                                      </p:cBhvr>
                                      <p:to x="100000" y="80000"/>
                                    </p:animScale>
                                    <p:animScale>
                                      <p:cBhvr>
                                        <p:cTn id="30" dur="166" decel="50000">
                                          <p:stCondLst>
                                            <p:cond delay="1338"/>
                                          </p:stCondLst>
                                        </p:cTn>
                                        <p:tgtEl>
                                          <p:spTgt spid="3">
                                            <p:txEl>
                                              <p:pRg st="4" end="4"/>
                                            </p:txEl>
                                          </p:spTgt>
                                        </p:tgtEl>
                                      </p:cBhvr>
                                      <p:to x="100000" y="100000"/>
                                    </p:animScale>
                                    <p:animScale>
                                      <p:cBhvr>
                                        <p:cTn id="31" dur="26">
                                          <p:stCondLst>
                                            <p:cond delay="1642"/>
                                          </p:stCondLst>
                                        </p:cTn>
                                        <p:tgtEl>
                                          <p:spTgt spid="3">
                                            <p:txEl>
                                              <p:pRg st="4" end="4"/>
                                            </p:txEl>
                                          </p:spTgt>
                                        </p:tgtEl>
                                      </p:cBhvr>
                                      <p:to x="100000" y="90000"/>
                                    </p:animScale>
                                    <p:animScale>
                                      <p:cBhvr>
                                        <p:cTn id="32" dur="166" decel="50000">
                                          <p:stCondLst>
                                            <p:cond delay="1668"/>
                                          </p:stCondLst>
                                        </p:cTn>
                                        <p:tgtEl>
                                          <p:spTgt spid="3">
                                            <p:txEl>
                                              <p:pRg st="4" end="4"/>
                                            </p:txEl>
                                          </p:spTgt>
                                        </p:tgtEl>
                                      </p:cBhvr>
                                      <p:to x="100000" y="100000"/>
                                    </p:animScale>
                                    <p:animScale>
                                      <p:cBhvr>
                                        <p:cTn id="33" dur="26">
                                          <p:stCondLst>
                                            <p:cond delay="1808"/>
                                          </p:stCondLst>
                                        </p:cTn>
                                        <p:tgtEl>
                                          <p:spTgt spid="3">
                                            <p:txEl>
                                              <p:pRg st="4" end="4"/>
                                            </p:txEl>
                                          </p:spTgt>
                                        </p:tgtEl>
                                      </p:cBhvr>
                                      <p:to x="100000" y="95000"/>
                                    </p:animScale>
                                    <p:animScale>
                                      <p:cBhvr>
                                        <p:cTn id="3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32734" y="613186"/>
            <a:ext cx="10133704" cy="1086523"/>
          </a:xfrm>
          <a:solidFill>
            <a:schemeClr val="accent4">
              <a:lumMod val="20000"/>
              <a:lumOff val="80000"/>
            </a:schemeClr>
          </a:solidFill>
        </p:spPr>
        <p:txBody>
          <a:bodyPr>
            <a:normAutofit/>
          </a:bodyPr>
          <a:lstStyle/>
          <a:p>
            <a:pPr algn="l"/>
            <a:r>
              <a:rPr lang="en-US" sz="2400" b="1" dirty="0" smtClean="0">
                <a:solidFill>
                  <a:srgbClr val="002060"/>
                </a:solidFill>
                <a:latin typeface="Arial Black" charset="0"/>
                <a:ea typeface="Arial Black" charset="0"/>
                <a:cs typeface="Arial Black" charset="0"/>
              </a:rPr>
              <a:t>What is </a:t>
            </a:r>
            <a:r>
              <a:rPr lang="en-US" sz="2400" b="1" u="sng" dirty="0" smtClean="0">
                <a:solidFill>
                  <a:srgbClr val="002060"/>
                </a:solidFill>
                <a:latin typeface="Arial Black" charset="0"/>
                <a:ea typeface="Arial Black" charset="0"/>
                <a:cs typeface="Arial Black" charset="0"/>
              </a:rPr>
              <a:t>not</a:t>
            </a:r>
            <a:r>
              <a:rPr lang="en-US" sz="2400" b="1" dirty="0" smtClean="0">
                <a:solidFill>
                  <a:srgbClr val="002060"/>
                </a:solidFill>
                <a:latin typeface="Arial Black" charset="0"/>
                <a:ea typeface="Arial Black" charset="0"/>
                <a:cs typeface="Arial Black" charset="0"/>
              </a:rPr>
              <a:t> a UBI?</a:t>
            </a:r>
            <a:endParaRPr lang="en-US" sz="2400" b="1" u="sng" dirty="0">
              <a:solidFill>
                <a:srgbClr val="002060"/>
              </a:solidFill>
              <a:latin typeface="Arial Black" charset="0"/>
              <a:ea typeface="Arial Black" charset="0"/>
              <a:cs typeface="Arial Black" charset="0"/>
            </a:endParaRPr>
          </a:p>
        </p:txBody>
      </p:sp>
      <p:sp>
        <p:nvSpPr>
          <p:cNvPr id="3" name="Ondertitel 2"/>
          <p:cNvSpPr>
            <a:spLocks noGrp="1"/>
          </p:cNvSpPr>
          <p:nvPr>
            <p:ph type="subTitle" idx="1"/>
          </p:nvPr>
        </p:nvSpPr>
        <p:spPr>
          <a:xfrm>
            <a:off x="1032734" y="2054711"/>
            <a:ext cx="10133704" cy="4152451"/>
          </a:xfrm>
        </p:spPr>
        <p:txBody>
          <a:bodyPr>
            <a:normAutofit/>
          </a:bodyPr>
          <a:lstStyle/>
          <a:p>
            <a:pPr algn="l">
              <a:lnSpc>
                <a:spcPct val="120000"/>
              </a:lnSpc>
              <a:spcBef>
                <a:spcPts val="0"/>
              </a:spcBef>
              <a:spcAft>
                <a:spcPts val="1200"/>
              </a:spcAft>
            </a:pPr>
            <a:r>
              <a:rPr lang="en-US" sz="2000" b="1" dirty="0" smtClean="0">
                <a:latin typeface="Arial Black" charset="0"/>
                <a:ea typeface="Arial Black" charset="0"/>
                <a:cs typeface="Arial Black" charset="0"/>
              </a:rPr>
              <a:t>UBI should not be confused with experiments for simplified rules around social (minimum) benefits in various Dutch cities.</a:t>
            </a:r>
          </a:p>
          <a:p>
            <a:pPr algn="l">
              <a:lnSpc>
                <a:spcPct val="120000"/>
              </a:lnSpc>
              <a:spcBef>
                <a:spcPts val="0"/>
              </a:spcBef>
              <a:spcAft>
                <a:spcPts val="1200"/>
              </a:spcAft>
            </a:pPr>
            <a:r>
              <a:rPr lang="en-US" sz="2000" b="1" dirty="0" smtClean="0">
                <a:latin typeface="Arial Black" charset="0"/>
                <a:ea typeface="Arial Black" charset="0"/>
                <a:cs typeface="Arial Black" charset="0"/>
              </a:rPr>
              <a:t>N.B. Minimum social benefits ('</a:t>
            </a:r>
            <a:r>
              <a:rPr lang="en-US" sz="2000" b="1" dirty="0" err="1" smtClean="0">
                <a:latin typeface="Arial Black" charset="0"/>
                <a:ea typeface="Arial Black" charset="0"/>
                <a:cs typeface="Arial Black" charset="0"/>
              </a:rPr>
              <a:t>bijstand</a:t>
            </a:r>
            <a:r>
              <a:rPr lang="en-US" sz="2000" b="1" dirty="0" smtClean="0">
                <a:latin typeface="Arial Black" charset="0"/>
                <a:ea typeface="Arial Black" charset="0"/>
                <a:cs typeface="Arial Black" charset="0"/>
              </a:rPr>
              <a:t>') is a </a:t>
            </a:r>
            <a:r>
              <a:rPr lang="en-US" sz="2000" b="1" u="sng" dirty="0" smtClean="0">
                <a:latin typeface="Arial Black" charset="0"/>
                <a:ea typeface="Arial Black" charset="0"/>
                <a:cs typeface="Arial Black" charset="0"/>
              </a:rPr>
              <a:t>conditional</a:t>
            </a:r>
            <a:r>
              <a:rPr lang="en-US" sz="2000" b="1" dirty="0" smtClean="0">
                <a:latin typeface="Arial Black" charset="0"/>
                <a:ea typeface="Arial Black" charset="0"/>
                <a:cs typeface="Arial Black" charset="0"/>
              </a:rPr>
              <a:t> basic income!</a:t>
            </a:r>
          </a:p>
          <a:p>
            <a:pPr algn="l">
              <a:lnSpc>
                <a:spcPct val="120000"/>
              </a:lnSpc>
              <a:spcBef>
                <a:spcPts val="0"/>
              </a:spcBef>
              <a:spcAft>
                <a:spcPts val="1200"/>
              </a:spcAft>
            </a:pPr>
            <a:endParaRPr lang="en-US" sz="2000" b="1" dirty="0" smtClean="0">
              <a:latin typeface="Arial Black" charset="0"/>
              <a:ea typeface="Arial Black" charset="0"/>
              <a:cs typeface="Arial Black" charset="0"/>
            </a:endParaRPr>
          </a:p>
          <a:p>
            <a:pPr algn="l">
              <a:lnSpc>
                <a:spcPct val="120000"/>
              </a:lnSpc>
              <a:spcBef>
                <a:spcPts val="0"/>
              </a:spcBef>
              <a:spcAft>
                <a:spcPts val="1200"/>
              </a:spcAft>
            </a:pPr>
            <a:r>
              <a:rPr lang="en-US" sz="2000" b="1" dirty="0" smtClean="0">
                <a:latin typeface="Arial Black" charset="0"/>
                <a:ea typeface="Arial Black" charset="0"/>
                <a:cs typeface="Arial Black" charset="0"/>
              </a:rPr>
              <a:t>This presentation is solely about an </a:t>
            </a:r>
            <a:r>
              <a:rPr lang="en-US" sz="2000" b="1" u="sng" dirty="0">
                <a:latin typeface="Arial Black" charset="0"/>
                <a:ea typeface="Arial Black" charset="0"/>
                <a:cs typeface="Arial Black" charset="0"/>
              </a:rPr>
              <a:t>U</a:t>
            </a:r>
            <a:r>
              <a:rPr lang="en-US" sz="2000" b="1" dirty="0" smtClean="0">
                <a:latin typeface="Arial Black" charset="0"/>
                <a:ea typeface="Arial Black" charset="0"/>
                <a:cs typeface="Arial Black" charset="0"/>
              </a:rPr>
              <a:t>nconditional </a:t>
            </a:r>
            <a:r>
              <a:rPr lang="en-US" sz="2000" b="1" u="sng" dirty="0">
                <a:latin typeface="Arial Black" charset="0"/>
                <a:ea typeface="Arial Black" charset="0"/>
                <a:cs typeface="Arial Black" charset="0"/>
              </a:rPr>
              <a:t>B</a:t>
            </a:r>
            <a:r>
              <a:rPr lang="en-US" sz="2000" b="1" dirty="0" smtClean="0">
                <a:latin typeface="Arial Black" charset="0"/>
                <a:ea typeface="Arial Black" charset="0"/>
                <a:cs typeface="Arial Black" charset="0"/>
              </a:rPr>
              <a:t>asic </a:t>
            </a:r>
            <a:r>
              <a:rPr lang="en-US" sz="2000" b="1" u="sng" dirty="0" smtClean="0">
                <a:latin typeface="Arial Black" charset="0"/>
                <a:ea typeface="Arial Black" charset="0"/>
                <a:cs typeface="Arial Black" charset="0"/>
              </a:rPr>
              <a:t>I</a:t>
            </a:r>
            <a:r>
              <a:rPr lang="en-US" sz="2000" b="1" dirty="0" smtClean="0">
                <a:latin typeface="Arial Black" charset="0"/>
                <a:ea typeface="Arial Black" charset="0"/>
                <a:cs typeface="Arial Black" charset="0"/>
              </a:rPr>
              <a:t>ncome: UBI</a:t>
            </a:r>
          </a:p>
          <a:p>
            <a:pPr algn="l">
              <a:lnSpc>
                <a:spcPct val="120000"/>
              </a:lnSpc>
              <a:spcBef>
                <a:spcPts val="0"/>
              </a:spcBef>
              <a:spcAft>
                <a:spcPts val="1200"/>
              </a:spcAft>
            </a:pPr>
            <a:r>
              <a:rPr lang="en-US" sz="2000" b="1" dirty="0">
                <a:latin typeface="Arial Black" charset="0"/>
                <a:ea typeface="Arial Black" charset="0"/>
                <a:cs typeface="Arial Black" charset="0"/>
              </a:rPr>
              <a:t>(€ 972 </a:t>
            </a:r>
            <a:r>
              <a:rPr lang="en-US" sz="2000" b="1" dirty="0" smtClean="0">
                <a:latin typeface="Arial Black" charset="0"/>
                <a:ea typeface="Arial Black" charset="0"/>
                <a:cs typeface="Arial Black" charset="0"/>
              </a:rPr>
              <a:t>for </a:t>
            </a:r>
            <a:r>
              <a:rPr lang="en-US" sz="2000" b="1" u="sng" dirty="0" smtClean="0">
                <a:latin typeface="Arial Black" charset="0"/>
                <a:ea typeface="Arial Black" charset="0"/>
                <a:cs typeface="Arial Black" charset="0"/>
              </a:rPr>
              <a:t>everyone</a:t>
            </a:r>
            <a:r>
              <a:rPr lang="en-US" sz="2000" b="1" dirty="0" smtClean="0">
                <a:latin typeface="Arial Black" charset="0"/>
                <a:ea typeface="Arial Black" charset="0"/>
                <a:cs typeface="Arial Black" charset="0"/>
              </a:rPr>
              <a:t> above 18 years)</a:t>
            </a:r>
          </a:p>
        </p:txBody>
      </p:sp>
    </p:spTree>
    <p:extLst>
      <p:ext uri="{BB962C8B-B14F-4D97-AF65-F5344CB8AC3E}">
        <p14:creationId xmlns:p14="http://schemas.microsoft.com/office/powerpoint/2010/main" val="89835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32734" y="444630"/>
            <a:ext cx="10133704" cy="1104471"/>
          </a:xfrm>
          <a:solidFill>
            <a:schemeClr val="accent4">
              <a:lumMod val="20000"/>
              <a:lumOff val="80000"/>
            </a:schemeClr>
          </a:solidFill>
        </p:spPr>
        <p:txBody>
          <a:bodyPr>
            <a:normAutofit/>
          </a:bodyPr>
          <a:lstStyle/>
          <a:p>
            <a:pPr algn="l"/>
            <a:r>
              <a:rPr lang="en-US" sz="2400" b="1" dirty="0" smtClean="0">
                <a:solidFill>
                  <a:srgbClr val="002060"/>
                </a:solidFill>
                <a:latin typeface="Arial Black" charset="0"/>
                <a:ea typeface="Arial Black" charset="0"/>
                <a:cs typeface="Arial Black" charset="0"/>
              </a:rPr>
              <a:t>Two versions of a UBI:</a:t>
            </a:r>
            <a:endParaRPr lang="en-US" sz="2400" b="1" dirty="0">
              <a:solidFill>
                <a:srgbClr val="002060"/>
              </a:solidFill>
              <a:latin typeface="Arial Black" charset="0"/>
              <a:ea typeface="Arial Black" charset="0"/>
              <a:cs typeface="Arial Black" charset="0"/>
            </a:endParaRPr>
          </a:p>
        </p:txBody>
      </p:sp>
      <p:sp>
        <p:nvSpPr>
          <p:cNvPr id="3" name="Ondertitel 2"/>
          <p:cNvSpPr>
            <a:spLocks noGrp="1"/>
          </p:cNvSpPr>
          <p:nvPr>
            <p:ph type="subTitle" idx="1"/>
          </p:nvPr>
        </p:nvSpPr>
        <p:spPr>
          <a:xfrm>
            <a:off x="1032734" y="1904105"/>
            <a:ext cx="10133704" cy="4303058"/>
          </a:xfrm>
        </p:spPr>
        <p:txBody>
          <a:bodyPr>
            <a:normAutofit/>
          </a:bodyPr>
          <a:lstStyle/>
          <a:p>
            <a:pPr algn="l">
              <a:lnSpc>
                <a:spcPct val="120000"/>
              </a:lnSpc>
              <a:spcBef>
                <a:spcPts val="0"/>
              </a:spcBef>
              <a:spcAft>
                <a:spcPts val="600"/>
              </a:spcAft>
            </a:pPr>
            <a:r>
              <a:rPr lang="en-US" sz="2000" b="1" dirty="0" smtClean="0">
                <a:latin typeface="Arial Black" charset="0"/>
                <a:ea typeface="Arial Black" charset="0"/>
                <a:cs typeface="Arial Black" charset="0"/>
              </a:rPr>
              <a:t>Version 1: </a:t>
            </a:r>
          </a:p>
          <a:p>
            <a:pPr algn="l">
              <a:lnSpc>
                <a:spcPct val="120000"/>
              </a:lnSpc>
              <a:spcBef>
                <a:spcPts val="0"/>
              </a:spcBef>
              <a:spcAft>
                <a:spcPts val="600"/>
              </a:spcAft>
            </a:pPr>
            <a:r>
              <a:rPr lang="en-US" sz="2000" b="1" dirty="0" smtClean="0">
                <a:latin typeface="Arial Black" charset="0"/>
                <a:ea typeface="Arial Black" charset="0"/>
                <a:cs typeface="Arial Black" charset="0"/>
              </a:rPr>
              <a:t>You </a:t>
            </a:r>
            <a:r>
              <a:rPr lang="en-US" sz="2000" b="1" dirty="0">
                <a:latin typeface="Arial Black" charset="0"/>
                <a:ea typeface="Arial Black" charset="0"/>
                <a:cs typeface="Arial Black" charset="0"/>
              </a:rPr>
              <a:t>receive € 972 </a:t>
            </a:r>
            <a:r>
              <a:rPr lang="en-US" sz="2000" b="1" dirty="0" smtClean="0">
                <a:latin typeface="Arial Black" charset="0"/>
                <a:ea typeface="Arial Black" charset="0"/>
                <a:cs typeface="Arial Black" charset="0"/>
              </a:rPr>
              <a:t>as a government transfer on your bank account. </a:t>
            </a:r>
          </a:p>
          <a:p>
            <a:pPr algn="l">
              <a:lnSpc>
                <a:spcPct val="120000"/>
              </a:lnSpc>
              <a:spcBef>
                <a:spcPts val="0"/>
              </a:spcBef>
              <a:spcAft>
                <a:spcPts val="600"/>
              </a:spcAft>
            </a:pPr>
            <a:endParaRPr lang="en-US" sz="2000" b="1" dirty="0" smtClean="0">
              <a:latin typeface="Arial Black" charset="0"/>
              <a:ea typeface="Arial Black" charset="0"/>
              <a:cs typeface="Arial Black" charset="0"/>
            </a:endParaRPr>
          </a:p>
          <a:p>
            <a:pPr algn="l">
              <a:lnSpc>
                <a:spcPct val="120000"/>
              </a:lnSpc>
              <a:spcBef>
                <a:spcPts val="0"/>
              </a:spcBef>
              <a:spcAft>
                <a:spcPts val="600"/>
              </a:spcAft>
            </a:pPr>
            <a:r>
              <a:rPr lang="en-US" sz="2000" b="1" dirty="0" smtClean="0">
                <a:latin typeface="Arial Black" charset="0"/>
                <a:ea typeface="Arial Black" charset="0"/>
                <a:cs typeface="Arial Black" charset="0"/>
              </a:rPr>
              <a:t>Version 2: </a:t>
            </a:r>
          </a:p>
          <a:p>
            <a:pPr algn="l">
              <a:lnSpc>
                <a:spcPct val="120000"/>
              </a:lnSpc>
              <a:spcBef>
                <a:spcPts val="0"/>
              </a:spcBef>
              <a:spcAft>
                <a:spcPts val="600"/>
              </a:spcAft>
            </a:pPr>
            <a:r>
              <a:rPr lang="en-US" sz="2000" b="1" dirty="0" smtClean="0">
                <a:latin typeface="Arial Black" charset="0"/>
                <a:ea typeface="Arial Black" charset="0"/>
                <a:cs typeface="Arial Black" charset="0"/>
              </a:rPr>
              <a:t>Your employer </a:t>
            </a:r>
            <a:r>
              <a:rPr lang="en-US" sz="2000" b="1" dirty="0">
                <a:latin typeface="Arial Black" charset="0"/>
                <a:ea typeface="Arial Black" charset="0"/>
                <a:cs typeface="Arial Black" charset="0"/>
              </a:rPr>
              <a:t>receives € 972 </a:t>
            </a:r>
            <a:r>
              <a:rPr lang="en-US" sz="2000" b="1" dirty="0" smtClean="0">
                <a:latin typeface="Arial Black" charset="0"/>
                <a:ea typeface="Arial Black" charset="0"/>
                <a:cs typeface="Arial Black" charset="0"/>
              </a:rPr>
              <a:t>as a wage subsidy; if you are fired, you take along </a:t>
            </a:r>
            <a:r>
              <a:rPr lang="en-US" sz="2000" b="1" dirty="0">
                <a:latin typeface="Arial Black" charset="0"/>
                <a:ea typeface="Arial Black" charset="0"/>
                <a:cs typeface="Arial Black" charset="0"/>
              </a:rPr>
              <a:t>those € 972 </a:t>
            </a:r>
            <a:r>
              <a:rPr lang="en-US" sz="2000" b="1" dirty="0" smtClean="0">
                <a:latin typeface="Arial Black" charset="0"/>
                <a:ea typeface="Arial Black" charset="0"/>
                <a:cs typeface="Arial Black" charset="0"/>
              </a:rPr>
              <a:t>as your basic income.</a:t>
            </a:r>
          </a:p>
          <a:p>
            <a:pPr algn="l">
              <a:lnSpc>
                <a:spcPct val="120000"/>
              </a:lnSpc>
              <a:spcBef>
                <a:spcPts val="0"/>
              </a:spcBef>
              <a:spcAft>
                <a:spcPts val="600"/>
              </a:spcAft>
            </a:pPr>
            <a:endParaRPr lang="en-US" sz="2000" b="1" dirty="0" smtClean="0">
              <a:latin typeface="Arial Black" charset="0"/>
              <a:ea typeface="Arial Black" charset="0"/>
              <a:cs typeface="Arial Black" charset="0"/>
            </a:endParaRPr>
          </a:p>
          <a:p>
            <a:pPr algn="l">
              <a:lnSpc>
                <a:spcPct val="120000"/>
              </a:lnSpc>
              <a:spcBef>
                <a:spcPts val="0"/>
              </a:spcBef>
              <a:spcAft>
                <a:spcPts val="600"/>
              </a:spcAft>
            </a:pPr>
            <a:r>
              <a:rPr lang="en-US" sz="2000" b="1" dirty="0" smtClean="0">
                <a:latin typeface="Arial Black" charset="0"/>
                <a:ea typeface="Arial Black" charset="0"/>
                <a:cs typeface="Arial Black" charset="0"/>
              </a:rPr>
              <a:t>In Version 2, employers pay extra taxes, e.g. on Value Added or on raw materials consumption</a:t>
            </a:r>
            <a:endParaRPr lang="en-US" sz="2000" b="1" dirty="0">
              <a:latin typeface="Arial Black" charset="0"/>
              <a:ea typeface="Arial Black" charset="0"/>
              <a:cs typeface="Arial Black" charset="0"/>
            </a:endParaRPr>
          </a:p>
        </p:txBody>
      </p:sp>
    </p:spTree>
    <p:extLst>
      <p:ext uri="{BB962C8B-B14F-4D97-AF65-F5344CB8AC3E}">
        <p14:creationId xmlns:p14="http://schemas.microsoft.com/office/powerpoint/2010/main" val="1903219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checkerboard(across)">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2232"/>
            <a:ext cx="10515600" cy="1325563"/>
          </a:xfrm>
          <a:solidFill>
            <a:schemeClr val="accent4">
              <a:lumMod val="20000"/>
              <a:lumOff val="80000"/>
            </a:schemeClr>
          </a:solidFill>
        </p:spPr>
        <p:txBody>
          <a:bodyPr>
            <a:normAutofit/>
          </a:bodyPr>
          <a:lstStyle/>
          <a:p>
            <a:r>
              <a:rPr lang="en-US" sz="2400" b="1" dirty="0" smtClean="0">
                <a:solidFill>
                  <a:srgbClr val="002060"/>
                </a:solidFill>
                <a:latin typeface="Arial Black" charset="0"/>
                <a:ea typeface="Arial Black" charset="0"/>
                <a:cs typeface="Arial Black" charset="0"/>
              </a:rPr>
              <a:t>Three different visions of society:</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1687796"/>
            <a:ext cx="10515600" cy="4794648"/>
          </a:xfrm>
        </p:spPr>
        <p:txBody>
          <a:bodyPr>
            <a:noAutofit/>
          </a:bodyPr>
          <a:lstStyle/>
          <a:p>
            <a:pPr marL="0" indent="0">
              <a:lnSpc>
                <a:spcPct val="120000"/>
              </a:lnSpc>
              <a:spcAft>
                <a:spcPts val="600"/>
              </a:spcAft>
              <a:buNone/>
            </a:pPr>
            <a:r>
              <a:rPr lang="en-US" sz="2000" b="1" dirty="0" smtClean="0">
                <a:latin typeface="Arial Black" charset="0"/>
                <a:ea typeface="Arial Black" charset="0"/>
                <a:cs typeface="Arial Black" charset="0"/>
              </a:rPr>
              <a:t>Vision 1 – The welfare state view:</a:t>
            </a:r>
          </a:p>
          <a:p>
            <a:pPr marL="457200" lvl="1" indent="0">
              <a:lnSpc>
                <a:spcPct val="120000"/>
              </a:lnSpc>
              <a:spcAft>
                <a:spcPts val="600"/>
              </a:spcAft>
              <a:buNone/>
            </a:pPr>
            <a:r>
              <a:rPr lang="en-US" sz="1800" b="1" dirty="0" smtClean="0">
                <a:latin typeface="Arial Black" charset="0"/>
                <a:ea typeface="Arial Black" charset="0"/>
                <a:cs typeface="Arial Black" charset="0"/>
              </a:rPr>
              <a:t>Everyone has a prime responsibility for earning her own income. In adverse circumstances, government will help you. In exchange, government may impose 'fair' rules (e.g. active job search)</a:t>
            </a:r>
          </a:p>
          <a:p>
            <a:pPr marL="0" indent="0">
              <a:lnSpc>
                <a:spcPct val="120000"/>
              </a:lnSpc>
              <a:spcAft>
                <a:spcPts val="600"/>
              </a:spcAft>
              <a:buNone/>
            </a:pPr>
            <a:r>
              <a:rPr lang="en-US" sz="2000" b="1" dirty="0" smtClean="0">
                <a:latin typeface="Arial Black" charset="0"/>
                <a:ea typeface="Arial Black" charset="0"/>
                <a:cs typeface="Arial Black" charset="0"/>
              </a:rPr>
              <a:t>Vision 2 – The libertarian (anarchistic) view:</a:t>
            </a:r>
          </a:p>
          <a:p>
            <a:pPr marL="457200" lvl="1" indent="0">
              <a:lnSpc>
                <a:spcPct val="120000"/>
              </a:lnSpc>
              <a:spcAft>
                <a:spcPts val="600"/>
              </a:spcAft>
              <a:buNone/>
            </a:pPr>
            <a:r>
              <a:rPr lang="en-US" sz="1800" b="1" dirty="0" smtClean="0">
                <a:latin typeface="Arial Black" charset="0"/>
                <a:ea typeface="Arial Black" charset="0"/>
                <a:cs typeface="Arial Black" charset="0"/>
              </a:rPr>
              <a:t>Each individual is fully responsible for her live. If you do not succeed it's bad luck. Fortunately there is still the Caritas!</a:t>
            </a:r>
          </a:p>
          <a:p>
            <a:pPr marL="0" indent="0">
              <a:lnSpc>
                <a:spcPct val="120000"/>
              </a:lnSpc>
              <a:spcAft>
                <a:spcPts val="600"/>
              </a:spcAft>
              <a:buNone/>
            </a:pPr>
            <a:r>
              <a:rPr lang="en-US" sz="2000" b="1" dirty="0" smtClean="0">
                <a:latin typeface="Arial Black" charset="0"/>
                <a:ea typeface="Arial Black" charset="0"/>
                <a:cs typeface="Arial Black" charset="0"/>
              </a:rPr>
              <a:t>Vision 3 – The UBI view:</a:t>
            </a:r>
          </a:p>
          <a:p>
            <a:pPr marL="457200" lvl="1" indent="0">
              <a:lnSpc>
                <a:spcPct val="120000"/>
              </a:lnSpc>
              <a:spcAft>
                <a:spcPts val="600"/>
              </a:spcAft>
              <a:buNone/>
            </a:pPr>
            <a:r>
              <a:rPr lang="en-US" sz="1800" b="1" dirty="0" smtClean="0">
                <a:latin typeface="Arial Black" charset="0"/>
                <a:ea typeface="Arial Black" charset="0"/>
                <a:cs typeface="Arial Black" charset="0"/>
              </a:rPr>
              <a:t>Society is responsible for each one having a minimum amount of money for basic needs, without imposing any conditions</a:t>
            </a:r>
            <a:endParaRPr lang="en-US" sz="1800" b="1" dirty="0">
              <a:latin typeface="Arial Black" charset="0"/>
              <a:ea typeface="Arial Black" charset="0"/>
              <a:cs typeface="Arial Black" charset="0"/>
            </a:endParaRPr>
          </a:p>
        </p:txBody>
      </p:sp>
    </p:spTree>
    <p:extLst>
      <p:ext uri="{BB962C8B-B14F-4D97-AF65-F5344CB8AC3E}">
        <p14:creationId xmlns:p14="http://schemas.microsoft.com/office/powerpoint/2010/main" val="68791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rmAutofit/>
          </a:bodyPr>
          <a:lstStyle/>
          <a:p>
            <a:r>
              <a:rPr lang="en-US" sz="2400" b="1" dirty="0" smtClean="0">
                <a:solidFill>
                  <a:srgbClr val="002060"/>
                </a:solidFill>
                <a:latin typeface="Arial Black" charset="0"/>
                <a:ea typeface="Arial Black" charset="0"/>
                <a:cs typeface="Arial Black" charset="0"/>
              </a:rPr>
              <a:t>What is behind these three visions?</a:t>
            </a:r>
            <a:endParaRPr lang="en-US" sz="2400" b="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p:txBody>
          <a:bodyPr>
            <a:normAutofit/>
          </a:bodyPr>
          <a:lstStyle/>
          <a:p>
            <a:pPr marL="0" marR="0" lvl="0" indent="0" defTabSz="914400" eaLnBrk="1" fontAlgn="auto" latinLnBrk="0" hangingPunct="1">
              <a:lnSpc>
                <a:spcPct val="120000"/>
              </a:lnSpc>
              <a:spcBef>
                <a:spcPts val="0"/>
              </a:spcBef>
              <a:spcAft>
                <a:spcPts val="600"/>
              </a:spcAft>
              <a:buClrTx/>
              <a:buSzTx/>
              <a:buFontTx/>
              <a:buNone/>
              <a:tabLst/>
              <a:defRPr/>
            </a:pPr>
            <a:r>
              <a:rPr lang="en-US" sz="2400" b="1" dirty="0" smtClean="0">
                <a:latin typeface="Arial Black" charset="0"/>
                <a:ea typeface="Arial Black" charset="0"/>
                <a:cs typeface="Arial Black" charset="0"/>
              </a:rPr>
              <a:t>Classical welfare state:</a:t>
            </a:r>
          </a:p>
          <a:p>
            <a:pPr marL="0" marR="0" lvl="0" indent="0" defTabSz="914400" eaLnBrk="1" fontAlgn="auto" latinLnBrk="0" hangingPunct="1">
              <a:lnSpc>
                <a:spcPct val="120000"/>
              </a:lnSpc>
              <a:spcBef>
                <a:spcPts val="0"/>
              </a:spcBef>
              <a:spcAft>
                <a:spcPts val="600"/>
              </a:spcAft>
              <a:buClrTx/>
              <a:buSzTx/>
              <a:buFontTx/>
              <a:buNone/>
              <a:tabLst/>
              <a:defRPr/>
            </a:pPr>
            <a:r>
              <a:rPr lang="en-US" sz="1800" b="1" dirty="0" smtClean="0">
                <a:latin typeface="Arial Black" charset="0"/>
                <a:ea typeface="Arial Black" charset="0"/>
                <a:cs typeface="Arial Black" charset="0"/>
              </a:rPr>
              <a:t>The believe that markets (and people) can fail. Trust in the regulating capacity of government</a:t>
            </a:r>
            <a:r>
              <a:rPr lang="en-US" sz="1800" b="1" dirty="0">
                <a:latin typeface="Arial Black" charset="0"/>
                <a:ea typeface="Arial Black" charset="0"/>
                <a:cs typeface="Arial Black" charset="0"/>
              </a:rPr>
              <a:t>.</a:t>
            </a:r>
            <a:endParaRPr lang="en-US" sz="1800" b="1" dirty="0" smtClean="0">
              <a:latin typeface="Arial Black" charset="0"/>
              <a:ea typeface="Arial Black" charset="0"/>
              <a:cs typeface="Arial Black" charset="0"/>
            </a:endParaRPr>
          </a:p>
          <a:p>
            <a:pPr marL="0" marR="0" lvl="0" indent="0" defTabSz="914400" eaLnBrk="1" fontAlgn="auto" latinLnBrk="0" hangingPunct="1">
              <a:lnSpc>
                <a:spcPct val="120000"/>
              </a:lnSpc>
              <a:spcBef>
                <a:spcPts val="0"/>
              </a:spcBef>
              <a:spcAft>
                <a:spcPts val="600"/>
              </a:spcAft>
              <a:buClrTx/>
              <a:buSzTx/>
              <a:buFontTx/>
              <a:buNone/>
              <a:tabLst/>
              <a:defRPr/>
            </a:pPr>
            <a:r>
              <a:rPr lang="en-US" sz="2400" b="1" dirty="0" smtClean="0">
                <a:latin typeface="Arial Black" charset="0"/>
                <a:ea typeface="Arial Black" charset="0"/>
                <a:cs typeface="Arial Black" charset="0"/>
              </a:rPr>
              <a:t>Libertarian-anarchistic model:</a:t>
            </a:r>
          </a:p>
          <a:p>
            <a:pPr marL="0" marR="0" lvl="0" indent="0" defTabSz="914400" eaLnBrk="1" fontAlgn="auto" latinLnBrk="0" hangingPunct="1">
              <a:lnSpc>
                <a:spcPct val="120000"/>
              </a:lnSpc>
              <a:spcBef>
                <a:spcPts val="0"/>
              </a:spcBef>
              <a:spcAft>
                <a:spcPts val="600"/>
              </a:spcAft>
              <a:buClrTx/>
              <a:buSzTx/>
              <a:buFontTx/>
              <a:buNone/>
              <a:tabLst/>
              <a:defRPr/>
            </a:pPr>
            <a:r>
              <a:rPr lang="en-US" sz="1800" b="1" dirty="0" smtClean="0">
                <a:latin typeface="Arial Black" charset="0"/>
                <a:ea typeface="Arial Black" charset="0"/>
                <a:cs typeface="Arial Black" charset="0"/>
              </a:rPr>
              <a:t>Trust in well-functioning markets and in individuals making rational choices; aversion against governments and bureaucracies</a:t>
            </a:r>
          </a:p>
          <a:p>
            <a:pPr marL="0" marR="0" lvl="0" indent="0" defTabSz="914400" eaLnBrk="1" fontAlgn="auto" latinLnBrk="0" hangingPunct="1">
              <a:lnSpc>
                <a:spcPct val="120000"/>
              </a:lnSpc>
              <a:spcBef>
                <a:spcPts val="0"/>
              </a:spcBef>
              <a:spcAft>
                <a:spcPts val="600"/>
              </a:spcAft>
              <a:buClrTx/>
              <a:buSzTx/>
              <a:buFontTx/>
              <a:buNone/>
              <a:tabLst/>
              <a:defRPr/>
            </a:pPr>
            <a:r>
              <a:rPr lang="en-US" sz="2400" b="1" dirty="0">
                <a:latin typeface="Arial Black" charset="0"/>
                <a:ea typeface="Arial Black" charset="0"/>
                <a:cs typeface="Arial Black" charset="0"/>
              </a:rPr>
              <a:t>U</a:t>
            </a:r>
            <a:r>
              <a:rPr lang="en-US" sz="2400" b="1" dirty="0" smtClean="0">
                <a:latin typeface="Arial Black" charset="0"/>
                <a:ea typeface="Arial Black" charset="0"/>
                <a:cs typeface="Arial Black" charset="0"/>
              </a:rPr>
              <a:t>BI model:</a:t>
            </a:r>
          </a:p>
          <a:p>
            <a:pPr marL="0" indent="0">
              <a:lnSpc>
                <a:spcPct val="120000"/>
              </a:lnSpc>
              <a:spcBef>
                <a:spcPts val="0"/>
              </a:spcBef>
              <a:spcAft>
                <a:spcPts val="600"/>
              </a:spcAft>
              <a:buNone/>
            </a:pPr>
            <a:r>
              <a:rPr lang="en-US" sz="1800" b="1" dirty="0" smtClean="0">
                <a:latin typeface="Arial Black" charset="0"/>
                <a:ea typeface="Arial Black" charset="0"/>
                <a:cs typeface="Arial Black" charset="0"/>
              </a:rPr>
              <a:t>An intermediate position between Vision 1 and 2: libertarian-anarchistic elements ('individual autonomy'; aversion against bureaucracies; etc.), but a 'social' attitude: everyone is entitled receiving a minimum income</a:t>
            </a:r>
            <a:endParaRPr lang="en-US" sz="1800" b="1" dirty="0">
              <a:latin typeface="Arial Black" charset="0"/>
              <a:ea typeface="Arial Black" charset="0"/>
              <a:cs typeface="Arial Black" charset="0"/>
            </a:endParaRPr>
          </a:p>
        </p:txBody>
      </p:sp>
    </p:spTree>
    <p:extLst>
      <p:ext uri="{BB962C8B-B14F-4D97-AF65-F5344CB8AC3E}">
        <p14:creationId xmlns:p14="http://schemas.microsoft.com/office/powerpoint/2010/main" val="63919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32734" y="370118"/>
            <a:ext cx="10133704" cy="1086523"/>
          </a:xfrm>
          <a:solidFill>
            <a:schemeClr val="accent4">
              <a:lumMod val="20000"/>
              <a:lumOff val="80000"/>
            </a:schemeClr>
          </a:solidFill>
        </p:spPr>
        <p:txBody>
          <a:bodyPr>
            <a:normAutofit/>
          </a:bodyPr>
          <a:lstStyle/>
          <a:p>
            <a:pPr algn="l"/>
            <a:r>
              <a:rPr lang="en-US" sz="2400" b="1" dirty="0" smtClean="0">
                <a:solidFill>
                  <a:srgbClr val="002060"/>
                </a:solidFill>
                <a:latin typeface="Arial Black" charset="0"/>
                <a:ea typeface="Arial Black" charset="0"/>
                <a:cs typeface="Arial Black" charset="0"/>
              </a:rPr>
              <a:t>Arguments in favor of a UBI:</a:t>
            </a:r>
            <a:endParaRPr lang="en-US" sz="2400" b="1" dirty="0">
              <a:solidFill>
                <a:srgbClr val="002060"/>
              </a:solidFill>
              <a:latin typeface="Arial Black" charset="0"/>
              <a:ea typeface="Arial Black" charset="0"/>
              <a:cs typeface="Arial Black" charset="0"/>
            </a:endParaRPr>
          </a:p>
        </p:txBody>
      </p:sp>
      <p:sp>
        <p:nvSpPr>
          <p:cNvPr id="3" name="Ondertitel 2"/>
          <p:cNvSpPr>
            <a:spLocks noGrp="1"/>
          </p:cNvSpPr>
          <p:nvPr>
            <p:ph type="subTitle" idx="1"/>
          </p:nvPr>
        </p:nvSpPr>
        <p:spPr>
          <a:xfrm>
            <a:off x="1032734" y="1828801"/>
            <a:ext cx="10133704" cy="4378362"/>
          </a:xfrm>
        </p:spPr>
        <p:txBody>
          <a:bodyPr>
            <a:normAutofit/>
          </a:bodyPr>
          <a:lstStyle/>
          <a:p>
            <a:pPr marL="457200" indent="-457200" algn="l">
              <a:lnSpc>
                <a:spcPct val="120000"/>
              </a:lnSpc>
              <a:spcBef>
                <a:spcPts val="0"/>
              </a:spcBef>
              <a:spcAft>
                <a:spcPts val="600"/>
              </a:spcAft>
              <a:buFont typeface="+mj-lt"/>
              <a:buAutoNum type="alphaLcParenR"/>
            </a:pPr>
            <a:r>
              <a:rPr lang="en-US" sz="2000" b="1" dirty="0">
                <a:latin typeface="Arial Black" charset="0"/>
                <a:ea typeface="Arial Black" charset="0"/>
                <a:cs typeface="Arial Black" charset="0"/>
              </a:rPr>
              <a:t>P</a:t>
            </a:r>
            <a:r>
              <a:rPr lang="en-US" sz="2000" b="1" dirty="0" smtClean="0">
                <a:latin typeface="Arial Black" charset="0"/>
                <a:ea typeface="Arial Black" charset="0"/>
                <a:cs typeface="Arial Black" charset="0"/>
              </a:rPr>
              <a:t>essimism about future employment prospects (fear of technological unemployment due to robots)</a:t>
            </a:r>
          </a:p>
          <a:p>
            <a:pPr marL="457200" indent="-457200" algn="l">
              <a:lnSpc>
                <a:spcPct val="120000"/>
              </a:lnSpc>
              <a:spcBef>
                <a:spcPts val="0"/>
              </a:spcBef>
              <a:spcAft>
                <a:spcPts val="600"/>
              </a:spcAft>
              <a:buFont typeface="+mj-lt"/>
              <a:buAutoNum type="alphaLcParenR"/>
            </a:pPr>
            <a:r>
              <a:rPr lang="en-US" sz="2000" b="1" dirty="0" smtClean="0">
                <a:latin typeface="Arial Black" charset="0"/>
                <a:ea typeface="Arial Black" charset="0"/>
                <a:cs typeface="Arial Black" charset="0"/>
              </a:rPr>
              <a:t>Persistent unemployment among certain problem groups</a:t>
            </a:r>
          </a:p>
          <a:p>
            <a:pPr marL="457200" indent="-457200" algn="l">
              <a:lnSpc>
                <a:spcPct val="120000"/>
              </a:lnSpc>
              <a:spcBef>
                <a:spcPts val="0"/>
              </a:spcBef>
              <a:spcAft>
                <a:spcPts val="600"/>
              </a:spcAft>
              <a:buFont typeface="+mj-lt"/>
              <a:buAutoNum type="alphaLcParenR"/>
            </a:pPr>
            <a:r>
              <a:rPr lang="en-US" sz="2000" b="1" dirty="0" smtClean="0">
                <a:latin typeface="Arial Black" charset="0"/>
                <a:ea typeface="Arial Black" charset="0"/>
                <a:cs typeface="Arial Black" charset="0"/>
              </a:rPr>
              <a:t>Individual 'autonomy': you are free doing things outside an employment relationship, e.g. studies, caring</a:t>
            </a:r>
          </a:p>
          <a:p>
            <a:pPr marL="457200" indent="-457200" algn="l">
              <a:lnSpc>
                <a:spcPct val="120000"/>
              </a:lnSpc>
              <a:spcBef>
                <a:spcPts val="0"/>
              </a:spcBef>
              <a:spcAft>
                <a:spcPts val="600"/>
              </a:spcAft>
              <a:buFont typeface="+mj-lt"/>
              <a:buAutoNum type="alphaLcParenR"/>
            </a:pPr>
            <a:r>
              <a:rPr lang="en-US" sz="2000" b="1" dirty="0" smtClean="0">
                <a:latin typeface="Arial Black" charset="0"/>
                <a:ea typeface="Arial Black" charset="0"/>
                <a:cs typeface="Arial Black" charset="0"/>
              </a:rPr>
              <a:t>Stronger bargaining position of labor against employers</a:t>
            </a:r>
          </a:p>
          <a:p>
            <a:pPr marL="457200" indent="-457200" algn="l">
              <a:lnSpc>
                <a:spcPct val="120000"/>
              </a:lnSpc>
              <a:spcBef>
                <a:spcPts val="0"/>
              </a:spcBef>
              <a:spcAft>
                <a:spcPts val="600"/>
              </a:spcAft>
              <a:buFont typeface="+mj-lt"/>
              <a:buAutoNum type="alphaLcParenR"/>
            </a:pPr>
            <a:r>
              <a:rPr lang="en-US" sz="2000" b="1" dirty="0">
                <a:latin typeface="Arial Black" charset="0"/>
                <a:ea typeface="Arial Black" charset="0"/>
                <a:cs typeface="Arial Black" charset="0"/>
              </a:rPr>
              <a:t>E</a:t>
            </a:r>
            <a:r>
              <a:rPr lang="en-US" sz="2000" b="1" dirty="0" smtClean="0">
                <a:latin typeface="Arial Black" charset="0"/>
                <a:ea typeface="Arial Black" charset="0"/>
                <a:cs typeface="Arial Black" charset="0"/>
              </a:rPr>
              <a:t>qual treatment (everyone gets the same amount)</a:t>
            </a:r>
          </a:p>
          <a:p>
            <a:pPr marL="457200" indent="-457200" algn="l">
              <a:lnSpc>
                <a:spcPct val="120000"/>
              </a:lnSpc>
              <a:spcBef>
                <a:spcPts val="0"/>
              </a:spcBef>
              <a:spcAft>
                <a:spcPts val="600"/>
              </a:spcAft>
              <a:buFont typeface="+mj-lt"/>
              <a:buAutoNum type="alphaLcParenR"/>
            </a:pPr>
            <a:r>
              <a:rPr lang="en-US" sz="2000" b="1" dirty="0" smtClean="0">
                <a:latin typeface="Arial Black" charset="0"/>
                <a:ea typeface="Arial Black" charset="0"/>
                <a:cs typeface="Arial Black" charset="0"/>
              </a:rPr>
              <a:t>Radical simplification of social security (low overhead)</a:t>
            </a:r>
            <a:endParaRPr lang="en-US" sz="2000" b="1" dirty="0">
              <a:latin typeface="Arial Black" charset="0"/>
              <a:ea typeface="Arial Black" charset="0"/>
              <a:cs typeface="Arial Black" charset="0"/>
            </a:endParaRPr>
          </a:p>
          <a:p>
            <a:pPr marL="457200" indent="-457200" algn="l">
              <a:lnSpc>
                <a:spcPct val="120000"/>
              </a:lnSpc>
              <a:spcBef>
                <a:spcPts val="0"/>
              </a:spcBef>
              <a:spcAft>
                <a:spcPts val="600"/>
              </a:spcAft>
              <a:buFont typeface="+mj-lt"/>
              <a:buAutoNum type="alphaLcParenR"/>
            </a:pPr>
            <a:r>
              <a:rPr lang="en-US" sz="2000" b="1" dirty="0">
                <a:latin typeface="Arial Black" charset="0"/>
                <a:ea typeface="Arial Black" charset="0"/>
                <a:cs typeface="Arial Black" charset="0"/>
              </a:rPr>
              <a:t>Too high wage costs (threat of globalization!)</a:t>
            </a:r>
            <a:endParaRPr lang="en-US" sz="2000" b="1" dirty="0" smtClean="0">
              <a:latin typeface="Arial Black" charset="0"/>
              <a:ea typeface="Arial Black" charset="0"/>
              <a:cs typeface="Arial Black" charset="0"/>
            </a:endParaRPr>
          </a:p>
        </p:txBody>
      </p:sp>
    </p:spTree>
    <p:extLst>
      <p:ext uri="{BB962C8B-B14F-4D97-AF65-F5344CB8AC3E}">
        <p14:creationId xmlns:p14="http://schemas.microsoft.com/office/powerpoint/2010/main" val="41719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circle(in)">
                                      <p:cBhvr>
                                        <p:cTn id="23" dur="20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circle(in)">
                                      <p:cBhvr>
                                        <p:cTn id="2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4">
              <a:lumMod val="20000"/>
              <a:lumOff val="80000"/>
            </a:schemeClr>
          </a:solidFill>
        </p:spPr>
        <p:txBody>
          <a:bodyPr>
            <a:noAutofit/>
          </a:bodyPr>
          <a:lstStyle/>
          <a:p>
            <a:pPr lvl="0">
              <a:lnSpc>
                <a:spcPct val="120000"/>
              </a:lnSpc>
              <a:spcAft>
                <a:spcPts val="600"/>
              </a:spcAft>
            </a:pPr>
            <a:r>
              <a:rPr lang="en-US" sz="2400" b="1" dirty="0" smtClean="0">
                <a:solidFill>
                  <a:srgbClr val="002060"/>
                </a:solidFill>
                <a:latin typeface="Arial Black" charset="0"/>
                <a:ea typeface="Arial Black" charset="0"/>
                <a:cs typeface="Arial Black" charset="0"/>
              </a:rPr>
              <a:t>Evaluating the arguments in favor of UBI:</a:t>
            </a:r>
            <a:br>
              <a:rPr lang="en-US" sz="2400" b="1" dirty="0" smtClean="0">
                <a:solidFill>
                  <a:srgbClr val="002060"/>
                </a:solidFill>
                <a:latin typeface="Arial Black" charset="0"/>
                <a:ea typeface="Arial Black" charset="0"/>
                <a:cs typeface="Arial Black" charset="0"/>
              </a:rPr>
            </a:br>
            <a:r>
              <a:rPr lang="en-US" sz="2400" b="1" dirty="0" smtClean="0">
                <a:solidFill>
                  <a:srgbClr val="002060"/>
                </a:solidFill>
                <a:latin typeface="Arial Black" charset="0"/>
                <a:ea typeface="Arial Black" charset="0"/>
                <a:cs typeface="Arial Black" charset="0"/>
              </a:rPr>
              <a:t>a) </a:t>
            </a:r>
            <a:r>
              <a:rPr lang="en-US" sz="2400" b="1" i="1" dirty="0" smtClean="0">
                <a:solidFill>
                  <a:srgbClr val="002060"/>
                </a:solidFill>
                <a:latin typeface="Arial Black" charset="0"/>
                <a:ea typeface="Arial Black" charset="0"/>
                <a:cs typeface="Arial Black" charset="0"/>
              </a:rPr>
              <a:t>High unemployment through automation?</a:t>
            </a:r>
            <a:endParaRPr lang="en-US" sz="2400" b="1" i="1" dirty="0">
              <a:solidFill>
                <a:srgbClr val="002060"/>
              </a:solidFill>
              <a:latin typeface="Arial Black" charset="0"/>
              <a:ea typeface="Arial Black" charset="0"/>
              <a:cs typeface="Arial Black" charset="0"/>
            </a:endParaRPr>
          </a:p>
        </p:txBody>
      </p:sp>
      <p:sp>
        <p:nvSpPr>
          <p:cNvPr id="3" name="Tijdelijke aanduiding voor inhoud 2"/>
          <p:cNvSpPr>
            <a:spLocks noGrp="1"/>
          </p:cNvSpPr>
          <p:nvPr>
            <p:ph idx="1"/>
          </p:nvPr>
        </p:nvSpPr>
        <p:spPr>
          <a:xfrm>
            <a:off x="838200" y="2169994"/>
            <a:ext cx="10202839" cy="4180005"/>
          </a:xfrm>
        </p:spPr>
        <p:txBody>
          <a:bodyPr>
            <a:normAutofit lnSpcReduction="10000"/>
          </a:bodyPr>
          <a:lstStyle/>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Counter argument: </a:t>
            </a:r>
          </a:p>
          <a:p>
            <a:pPr marL="0" marR="0" lvl="0" indent="0" defTabSz="914400" eaLnBrk="1" fontAlgn="auto" latinLnBrk="0" hangingPunct="1">
              <a:lnSpc>
                <a:spcPct val="120000"/>
              </a:lnSpc>
              <a:spcBef>
                <a:spcPts val="0"/>
              </a:spcBef>
              <a:spcAft>
                <a:spcPts val="600"/>
              </a:spcAft>
              <a:buClrTx/>
              <a:buSzTx/>
              <a:buFontTx/>
              <a:buNone/>
              <a:tabLst/>
              <a:defRPr/>
            </a:pPr>
            <a:endParaRPr lang="en-US" sz="2000" b="1" dirty="0" smtClean="0">
              <a:latin typeface="Arial Black" charset="0"/>
              <a:ea typeface="Arial Black" charset="0"/>
              <a:cs typeface="Arial Black" charset="0"/>
            </a:endParaRP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Is there indeed a productivity revolution thanks to IT? (A </a:t>
            </a:r>
            <a:r>
              <a:rPr lang="en-US" sz="2000" b="1" i="1" dirty="0" smtClean="0">
                <a:latin typeface="Arial Black" charset="0"/>
                <a:ea typeface="Arial Black" charset="0"/>
                <a:cs typeface="Arial Black" charset="0"/>
              </a:rPr>
              <a:t>Second Machine Age</a:t>
            </a:r>
            <a:r>
              <a:rPr lang="en-US" sz="2000" b="1" dirty="0" smtClean="0">
                <a:latin typeface="Arial Black" charset="0"/>
                <a:ea typeface="Arial Black" charset="0"/>
                <a:cs typeface="Arial Black" charset="0"/>
              </a:rPr>
              <a:t>?)</a:t>
            </a:r>
          </a:p>
          <a:p>
            <a:pPr marL="0" marR="0" lvl="0" indent="0" defTabSz="914400" eaLnBrk="1" fontAlgn="auto" latinLnBrk="0" hangingPunct="1">
              <a:lnSpc>
                <a:spcPct val="120000"/>
              </a:lnSpc>
              <a:spcBef>
                <a:spcPts val="0"/>
              </a:spcBef>
              <a:spcAft>
                <a:spcPts val="600"/>
              </a:spcAft>
              <a:buClrTx/>
              <a:buSzTx/>
              <a:buFontTx/>
              <a:buNone/>
              <a:tabLst/>
              <a:defRPr/>
            </a:pPr>
            <a:endParaRPr lang="en-US" sz="2000" b="1" dirty="0" smtClean="0">
              <a:latin typeface="Arial Black" charset="0"/>
              <a:ea typeface="Arial Black" charset="0"/>
              <a:cs typeface="Arial Black" charset="0"/>
            </a:endParaRP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If yes, this should be expressed in high growth </a:t>
            </a:r>
            <a:r>
              <a:rPr lang="en-US" sz="2000" b="1" dirty="0" smtClean="0">
                <a:latin typeface="Arial Black" charset="0"/>
                <a:ea typeface="Arial Black" charset="0"/>
                <a:cs typeface="Arial Black" charset="0"/>
              </a:rPr>
              <a:t>rates of labor productivity </a:t>
            </a: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 </a:t>
            </a:r>
          </a:p>
          <a:p>
            <a:pPr marL="0" marR="0" lvl="0" indent="0" defTabSz="914400" eaLnBrk="1" fontAlgn="auto" latinLnBrk="0" hangingPunct="1">
              <a:lnSpc>
                <a:spcPct val="120000"/>
              </a:lnSpc>
              <a:spcBef>
                <a:spcPts val="0"/>
              </a:spcBef>
              <a:spcAft>
                <a:spcPts val="600"/>
              </a:spcAft>
              <a:buClrTx/>
              <a:buSzTx/>
              <a:buFontTx/>
              <a:buNone/>
              <a:tabLst/>
              <a:defRPr/>
            </a:pPr>
            <a:r>
              <a:rPr lang="mr-IN" sz="2000" b="1" dirty="0" smtClean="0">
                <a:latin typeface="Arial Black" charset="0"/>
                <a:ea typeface="Arial Black" charset="0"/>
                <a:cs typeface="Arial Black" charset="0"/>
              </a:rPr>
              <a:t>…</a:t>
            </a:r>
            <a:r>
              <a:rPr lang="en-US" sz="2000" b="1" dirty="0" smtClean="0">
                <a:latin typeface="Arial Black" charset="0"/>
                <a:ea typeface="Arial Black" charset="0"/>
                <a:cs typeface="Arial Black" charset="0"/>
              </a:rPr>
              <a:t> </a:t>
            </a:r>
            <a:r>
              <a:rPr lang="en-US" sz="2000" b="1" dirty="0" smtClean="0">
                <a:latin typeface="Arial Black" charset="0"/>
                <a:ea typeface="Arial Black" charset="0"/>
                <a:cs typeface="Arial Black" charset="0"/>
              </a:rPr>
              <a:t>but these growth rates are at their lowest levels since 1945!</a:t>
            </a:r>
            <a:br>
              <a:rPr lang="en-US" sz="2000" b="1" dirty="0" smtClean="0">
                <a:latin typeface="Arial Black" charset="0"/>
                <a:ea typeface="Arial Black" charset="0"/>
                <a:cs typeface="Arial Black" charset="0"/>
              </a:rPr>
            </a:br>
            <a:r>
              <a:rPr lang="en-US" sz="2000" b="1" dirty="0" smtClean="0">
                <a:latin typeface="Arial Black" charset="0"/>
                <a:ea typeface="Arial Black" charset="0"/>
                <a:cs typeface="Arial Black" charset="0"/>
              </a:rPr>
              <a:t> </a:t>
            </a:r>
            <a:endParaRPr lang="en-US" sz="2000" b="1" dirty="0" smtClean="0">
              <a:latin typeface="Arial Black" charset="0"/>
              <a:ea typeface="Arial Black" charset="0"/>
              <a:cs typeface="Arial Black" charset="0"/>
            </a:endParaRPr>
          </a:p>
          <a:p>
            <a:pPr marL="0" marR="0" lvl="0" indent="0" defTabSz="914400" eaLnBrk="1" fontAlgn="auto" latinLnBrk="0" hangingPunct="1">
              <a:lnSpc>
                <a:spcPct val="120000"/>
              </a:lnSpc>
              <a:spcBef>
                <a:spcPts val="0"/>
              </a:spcBef>
              <a:spcAft>
                <a:spcPts val="600"/>
              </a:spcAft>
              <a:buClrTx/>
              <a:buSzTx/>
              <a:buFontTx/>
              <a:buNone/>
              <a:tabLst/>
              <a:defRPr/>
            </a:pPr>
            <a:r>
              <a:rPr lang="en-US" sz="2000" b="1" dirty="0" smtClean="0">
                <a:latin typeface="Arial Black" charset="0"/>
                <a:ea typeface="Arial Black" charset="0"/>
                <a:cs typeface="Arial Black" charset="0"/>
              </a:rPr>
              <a:t>(next sheet)</a:t>
            </a:r>
          </a:p>
          <a:p>
            <a:pPr marL="0" marR="0" lvl="0" indent="0" defTabSz="914400" eaLnBrk="1" fontAlgn="auto" latinLnBrk="0" hangingPunct="1">
              <a:lnSpc>
                <a:spcPct val="120000"/>
              </a:lnSpc>
              <a:spcBef>
                <a:spcPts val="0"/>
              </a:spcBef>
              <a:spcAft>
                <a:spcPts val="600"/>
              </a:spcAft>
              <a:buClrTx/>
              <a:buSzTx/>
              <a:buFontTx/>
              <a:buNone/>
              <a:tabLst/>
              <a:defRPr/>
            </a:pPr>
            <a:endParaRPr lang="en-US" sz="2000" b="1" dirty="0">
              <a:latin typeface="Arial Black" charset="0"/>
              <a:ea typeface="Arial Black" charset="0"/>
              <a:cs typeface="Arial Black" charset="0"/>
            </a:endParaRPr>
          </a:p>
        </p:txBody>
      </p:sp>
    </p:spTree>
    <p:extLst>
      <p:ext uri="{BB962C8B-B14F-4D97-AF65-F5344CB8AC3E}">
        <p14:creationId xmlns:p14="http://schemas.microsoft.com/office/powerpoint/2010/main" val="137913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dissolve">
                                      <p:cBhvr>
                                        <p:cTn id="1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725981" y="1683316"/>
            <a:ext cx="6911461" cy="4425004"/>
          </a:xfrm>
          <a:prstGeom prst="rect">
            <a:avLst/>
          </a:prstGeom>
          <a:noFill/>
          <a:ln>
            <a:noFill/>
          </a:ln>
        </p:spPr>
      </p:pic>
      <p:sp>
        <p:nvSpPr>
          <p:cNvPr id="5" name="TextBox 4"/>
          <p:cNvSpPr txBox="1"/>
          <p:nvPr/>
        </p:nvSpPr>
        <p:spPr>
          <a:xfrm>
            <a:off x="2495600" y="614249"/>
            <a:ext cx="7692046" cy="1138773"/>
          </a:xfrm>
          <a:prstGeom prst="rect">
            <a:avLst/>
          </a:prstGeom>
          <a:solidFill>
            <a:schemeClr val="accent4">
              <a:lumMod val="20000"/>
              <a:lumOff val="80000"/>
            </a:schemeClr>
          </a:solidFill>
        </p:spPr>
        <p:txBody>
          <a:bodyPr wrap="square" rtlCol="0">
            <a:spAutoFit/>
          </a:bodyPr>
          <a:lstStyle/>
          <a:p>
            <a:pPr>
              <a:spcAft>
                <a:spcPts val="1200"/>
              </a:spcAft>
            </a:pPr>
            <a:r>
              <a:rPr lang="en-US" sz="2000" b="1" dirty="0" smtClean="0">
                <a:solidFill>
                  <a:srgbClr val="002060"/>
                </a:solidFill>
                <a:latin typeface="Arial Black" charset="0"/>
                <a:ea typeface="Arial Black" charset="0"/>
                <a:cs typeface="Arial Black" charset="0"/>
              </a:rPr>
              <a:t>Growth of labor productivity (Value added per hour worked) in various OECD countries</a:t>
            </a:r>
          </a:p>
          <a:p>
            <a:pPr>
              <a:spcAft>
                <a:spcPts val="1200"/>
              </a:spcAft>
            </a:pPr>
            <a:r>
              <a:rPr lang="en-US" b="1" dirty="0" smtClean="0">
                <a:solidFill>
                  <a:srgbClr val="002060"/>
                </a:solidFill>
              </a:rPr>
              <a:t>(Source: Groningen Growth and Development Centre, </a:t>
            </a:r>
            <a:r>
              <a:rPr lang="en-US" b="1" dirty="0" smtClean="0">
                <a:solidFill>
                  <a:srgbClr val="002060"/>
                </a:solidFill>
                <a:hlinkClick r:id="rId3"/>
              </a:rPr>
              <a:t>www.ggdc.net/</a:t>
            </a:r>
            <a:r>
              <a:rPr lang="en-US" b="1" dirty="0" smtClean="0">
                <a:solidFill>
                  <a:srgbClr val="002060"/>
                </a:solidFill>
              </a:rPr>
              <a:t>)</a:t>
            </a:r>
            <a:endParaRPr lang="en-US" b="1" dirty="0">
              <a:solidFill>
                <a:srgbClr val="002060"/>
              </a:solidFill>
            </a:endParaRPr>
          </a:p>
        </p:txBody>
      </p:sp>
    </p:spTree>
    <p:extLst>
      <p:ext uri="{BB962C8B-B14F-4D97-AF65-F5344CB8AC3E}">
        <p14:creationId xmlns:p14="http://schemas.microsoft.com/office/powerpoint/2010/main" val="1610139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1300</TotalTime>
  <Words>2291</Words>
  <Application>Microsoft Macintosh PowerPoint</Application>
  <PresentationFormat>Breedbeeld</PresentationFormat>
  <Paragraphs>195</Paragraphs>
  <Slides>28</Slides>
  <Notes>4</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28</vt:i4>
      </vt:variant>
    </vt:vector>
  </HeadingPairs>
  <TitlesOfParts>
    <vt:vector size="34" baseType="lpstr">
      <vt:lpstr>Arial Black</vt:lpstr>
      <vt:lpstr>Calibri</vt:lpstr>
      <vt:lpstr>Calibri Light</vt:lpstr>
      <vt:lpstr>Wingdings</vt:lpstr>
      <vt:lpstr>Arial</vt:lpstr>
      <vt:lpstr>Office-thema</vt:lpstr>
      <vt:lpstr>An Unconditional Basis Income (UBI): Is it feasible … and desirable?</vt:lpstr>
      <vt:lpstr>What is a UBI? (Unconditional Basic Income)</vt:lpstr>
      <vt:lpstr>What is not a UBI?</vt:lpstr>
      <vt:lpstr>Two versions of a UBI:</vt:lpstr>
      <vt:lpstr>Three different visions of society:</vt:lpstr>
      <vt:lpstr>What is behind these three visions?</vt:lpstr>
      <vt:lpstr>Arguments in favor of a UBI:</vt:lpstr>
      <vt:lpstr>Evaluating the arguments in favor of UBI: a) High unemployment through automation?</vt:lpstr>
      <vt:lpstr>PowerPoint-presentatie</vt:lpstr>
      <vt:lpstr>Evaluating the arguments in favor of UBI: a) What does low growth of labor productivity mean?</vt:lpstr>
      <vt:lpstr>Evaluating the arguments in favor of UBI: b) Persistent unemployment among certain groups</vt:lpstr>
      <vt:lpstr>Evaluating the arguments in favor of UBI: c) 'Individual autonomy</vt:lpstr>
      <vt:lpstr>Evaluating the arguments in favor of UBI: c) 'Individual autonomy'</vt:lpstr>
      <vt:lpstr>Evaluating the arguments in favor of UBI: d) Stronger bargaining position of labor</vt:lpstr>
      <vt:lpstr>Evaluating the arguments in favor of UBI: e) Equal treatment (everyone gets the same amount)</vt:lpstr>
      <vt:lpstr>Evaluating the arguments in favor of UBI: f): Radical simplification of social security; low overhead costs</vt:lpstr>
      <vt:lpstr>Evaluating the arguments in favor of UBI: g) Too high wage costs (threat of globalization!)</vt:lpstr>
      <vt:lpstr>Another ethical problem behind the UBI</vt:lpstr>
      <vt:lpstr>Estimating costs of a UBI for the Netherlands:</vt:lpstr>
      <vt:lpstr>Estimating costs of a UBI for the Netherlands (cont.):</vt:lpstr>
      <vt:lpstr>Financing the UBI through Value-added taxes or raw materials taxes?</vt:lpstr>
      <vt:lpstr>Financing the UBI through Value-added taxes or raw materials taxes? (cont.)</vt:lpstr>
      <vt:lpstr>.</vt:lpstr>
      <vt:lpstr>.</vt:lpstr>
      <vt:lpstr>A negative impact on our tax morale?</vt:lpstr>
      <vt:lpstr>UBI is not anti-cyclic</vt:lpstr>
      <vt:lpstr>An alternative to UBI: Government as an 'employer of last resort'</vt:lpstr>
      <vt:lpstr>Political and financial feasibility of public sector jobs:</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Onvoorwaardelijk Basis Inkomen (OBI)?</dc:title>
  <dc:creator>Alfred Kleinknecht</dc:creator>
  <cp:lastModifiedBy>Alfred Kleinknecht</cp:lastModifiedBy>
  <cp:revision>158</cp:revision>
  <dcterms:created xsi:type="dcterms:W3CDTF">2016-09-09T10:41:49Z</dcterms:created>
  <dcterms:modified xsi:type="dcterms:W3CDTF">2017-03-02T18:30:20Z</dcterms:modified>
</cp:coreProperties>
</file>